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28"/>
  </p:handoutMasterIdLst>
  <p:sldIdLst>
    <p:sldId id="3163" r:id="rId3"/>
    <p:sldId id="3238" r:id="rId5"/>
    <p:sldId id="3239" r:id="rId6"/>
    <p:sldId id="3165" r:id="rId7"/>
    <p:sldId id="3171" r:id="rId8"/>
    <p:sldId id="3240" r:id="rId9"/>
    <p:sldId id="3241" r:id="rId10"/>
    <p:sldId id="3242" r:id="rId11"/>
    <p:sldId id="3243" r:id="rId12"/>
    <p:sldId id="3244" r:id="rId13"/>
    <p:sldId id="3245" r:id="rId14"/>
    <p:sldId id="3246" r:id="rId15"/>
    <p:sldId id="3247" r:id="rId16"/>
    <p:sldId id="3249" r:id="rId17"/>
    <p:sldId id="3250" r:id="rId18"/>
    <p:sldId id="3248" r:id="rId19"/>
    <p:sldId id="3251" r:id="rId20"/>
    <p:sldId id="3252" r:id="rId21"/>
    <p:sldId id="3253" r:id="rId22"/>
    <p:sldId id="3254" r:id="rId23"/>
    <p:sldId id="3255" r:id="rId24"/>
    <p:sldId id="3259" r:id="rId25"/>
    <p:sldId id="3260" r:id="rId26"/>
    <p:sldId id="3214" r:id="rId27"/>
  </p:sldIdLst>
  <p:sldSz cx="12858750" cy="7232650"/>
  <p:notesSz cx="6858000" cy="9144000"/>
  <p:custDataLst>
    <p:tags r:id="rId3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C7D3"/>
    <a:srgbClr val="113A52"/>
    <a:srgbClr val="6B1686"/>
    <a:srgbClr val="00B369"/>
    <a:srgbClr val="1A8CE1"/>
    <a:srgbClr val="FFFFFF"/>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1" autoAdjust="0"/>
    <p:restoredTop sz="92986" autoAdjust="0"/>
  </p:normalViewPr>
  <p:slideViewPr>
    <p:cSldViewPr>
      <p:cViewPr>
        <p:scale>
          <a:sx n="100" d="100"/>
          <a:sy n="100" d="100"/>
        </p:scale>
        <p:origin x="-72" y="216"/>
      </p:cViewPr>
      <p:guideLst>
        <p:guide orient="horz" pos="321"/>
        <p:guide orient="horz" pos="4204"/>
        <p:guide pos="4050"/>
        <p:guide pos="555"/>
        <p:guide pos="7633"/>
        <p:guide pos="1374"/>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5.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tags" Target="../tags/tag2.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tags" Target="../tags/tag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tags" Target="../tags/tag1.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20038"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0" y="5344517"/>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452711" y="5632549"/>
            <a:ext cx="4968551" cy="73850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dirty="0">
                <a:effectLst>
                  <a:outerShdw blurRad="38100" dist="38100" dir="2700000" algn="tl">
                    <a:srgbClr val="000000">
                      <a:alpha val="43137"/>
                    </a:srgbClr>
                  </a:outerShdw>
                </a:effectLst>
                <a:cs typeface="Arial" panose="020B0604020202020204" pitchFamily="34" charset="0"/>
              </a:rPr>
              <a:t>光的运用</a:t>
            </a:r>
            <a:endParaRPr lang="zh-CN" altLang="en-US" sz="4800" b="1" dirty="0">
              <a:effectLst>
                <a:outerShdw blurRad="38100" dist="38100" dir="2700000" algn="tl">
                  <a:srgbClr val="000000">
                    <a:alpha val="43137"/>
                  </a:srgbClr>
                </a:outerShdw>
              </a:effectLst>
              <a:cs typeface="Arial" panose="020B0604020202020204" pitchFamily="34" charset="0"/>
            </a:endParaRPr>
          </a:p>
        </p:txBody>
      </p:sp>
      <p:sp>
        <p:nvSpPr>
          <p:cNvPr id="8" name="矩形 259"/>
          <p:cNvSpPr>
            <a:spLocks noChangeArrowheads="1"/>
          </p:cNvSpPr>
          <p:nvPr/>
        </p:nvSpPr>
        <p:spPr bwMode="auto">
          <a:xfrm>
            <a:off x="812800" y="6569075"/>
            <a:ext cx="3395980" cy="36893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smtClean="0">
                <a:effectLst>
                  <a:outerShdw blurRad="38100" dist="38100" dir="2700000" algn="tl">
                    <a:srgbClr val="000000">
                      <a:alpha val="43137"/>
                    </a:srgbClr>
                  </a:outerShdw>
                </a:effectLst>
                <a:cs typeface="Arial" panose="020B0604020202020204" pitchFamily="34" charset="0"/>
              </a:rPr>
              <a:t>          </a:t>
            </a:r>
            <a:r>
              <a:rPr sz="2400" dirty="0">
                <a:solidFill>
                  <a:schemeClr val="accent4"/>
                </a:solidFill>
                <a:effectLst>
                  <a:outerShdw blurRad="38100" dist="38100" dir="2700000" algn="tl">
                    <a:srgbClr val="000000">
                      <a:alpha val="43137"/>
                    </a:srgbClr>
                  </a:outerShdw>
                </a:effectLst>
                <a:cs typeface="Arial" panose="020B0604020202020204" pitchFamily="34" charset="0"/>
              </a:rPr>
              <a:t>第三章 </a:t>
            </a:r>
            <a:endParaRPr sz="2400" dirty="0">
              <a:solidFill>
                <a:schemeClr val="accent4"/>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7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7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016000" cy="307340"/>
          </a:xfrm>
          <a:prstGeom prst="rect">
            <a:avLst/>
          </a:prstGeom>
          <a:noFill/>
        </p:spPr>
        <p:txBody>
          <a:bodyPr wrap="none" lIns="0" tIns="0" rIns="0" bIns="0" rtlCol="0">
            <a:spAutoFit/>
          </a:bodyPr>
          <a:lstStyle/>
          <a:p>
            <a:pPr defTabSz="964565"/>
            <a:r>
              <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rPr>
              <a:t>光的分类</a:t>
            </a:r>
            <a:endPar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244600" y="880110"/>
            <a:ext cx="10434955" cy="1814830"/>
          </a:xfrm>
          <a:prstGeom prst="rect">
            <a:avLst/>
          </a:prstGeom>
          <a:noFill/>
        </p:spPr>
        <p:txBody>
          <a:bodyPr wrap="square" rtlCol="0">
            <a:spAutoFit/>
          </a:bodyPr>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现实生活中光线的出现往往不是只有一种，比如在白天室外拍摄时我们除了会遇到太阳光还有天空中云朵产生的散射光以及周围的环境反射光。在室内还有夜晚也会有不同的灯光同时对景物产生照明。以上产生的这些不同光线，产生了被照射物体上不同的光线效果。所谓光效就是形容自然光和人工光对环境及画面产生的照射效果。随着光线性质、角度、色彩、强弱的变化，景物表现出亮暗分布、亮暗差异、亮暗层次、光影形式、色彩等的变化就是光效变化的形式之一。为了更好的学习各种光效，我们必须对光线的种类和作用进行分类研究。</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一、按光源投射方向分类</a:t>
            </a:r>
            <a:endParaRPr lang="zh-CN" altLang="en-US" sz="1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1.正面光（顺光）</a:t>
            </a:r>
            <a:endPar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5" descr="图3-4"/>
          <p:cNvPicPr>
            <a:picLocks noChangeAspect="1"/>
          </p:cNvPicPr>
          <p:nvPr/>
        </p:nvPicPr>
        <p:blipFill>
          <a:blip r:embed="rId1"/>
          <a:stretch>
            <a:fillRect/>
          </a:stretch>
        </p:blipFill>
        <p:spPr>
          <a:xfrm>
            <a:off x="2404428" y="2968308"/>
            <a:ext cx="2581275" cy="3872865"/>
          </a:xfrm>
          <a:prstGeom prst="rect">
            <a:avLst/>
          </a:prstGeom>
        </p:spPr>
      </p:pic>
      <p:sp>
        <p:nvSpPr>
          <p:cNvPr id="3" name="文本框 2"/>
          <p:cNvSpPr txBox="1"/>
          <p:nvPr/>
        </p:nvSpPr>
        <p:spPr>
          <a:xfrm>
            <a:off x="5996940" y="3472815"/>
            <a:ext cx="5775325" cy="2061210"/>
          </a:xfrm>
          <a:prstGeom prst="rect">
            <a:avLst/>
          </a:prstGeom>
          <a:noFill/>
        </p:spPr>
        <p:txBody>
          <a:bodyPr wrap="square" rtlCol="0">
            <a:spAutoFit/>
          </a:bodyPr>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摄影机从光源（灯光、门、窗）方向拍去就是正面光（也叫平光、顺光）。这种光线照射方向与拍摄方向一致，在被摄物体上看得不到阴影，只能看到受光的亮面，也看不到背光面和明暗交界线。所以在光效上正面光打出的光线较为平均，亮暗变化比较小，较为适合在画面中营造柔和舒适的光影效果。而且因为没有强烈的光影效果，也适合展现色相、明度、饱和度。但是因为正面光没有明显的光影变化，也就难以体现景物的立体感。</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6" name="表格 5"/>
          <p:cNvGraphicFramePr/>
          <p:nvPr/>
        </p:nvGraphicFramePr>
        <p:xfrm>
          <a:off x="6429375" y="312420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00" name="文本框 99"/>
          <p:cNvSpPr txBox="1"/>
          <p:nvPr/>
        </p:nvSpPr>
        <p:spPr>
          <a:xfrm>
            <a:off x="2756535" y="6856730"/>
            <a:ext cx="1817370" cy="252730"/>
          </a:xfrm>
          <a:prstGeom prst="rect">
            <a:avLst/>
          </a:prstGeom>
          <a:noFill/>
          <a:ln w="9525">
            <a:noFill/>
          </a:ln>
        </p:spPr>
        <p:txBody>
          <a:bodyPr wrap="square">
            <a:spAutoFit/>
          </a:bodyPr>
          <a:p>
            <a:pPr marL="0" indent="0" algn="ctr"/>
            <a:r>
              <a:rPr lang="zh-CN" sz="1050" b="0">
                <a:solidFill>
                  <a:schemeClr val="tx1">
                    <a:lumMod val="50000"/>
                    <a:lumOff val="50000"/>
                  </a:schemeClr>
                </a:solidFill>
                <a:ea typeface="宋体" panose="02010600030101010101" pitchFamily="2" charset="-122"/>
              </a:rPr>
              <a:t>图3-2-1正面光效果</a:t>
            </a:r>
            <a:endParaRPr lang="zh-CN" altLang="en-US" sz="1050" b="0">
              <a:solidFill>
                <a:schemeClr val="tx1">
                  <a:lumMod val="50000"/>
                  <a:lumOff val="50000"/>
                </a:schemeClr>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745" y="356235"/>
            <a:ext cx="2178685" cy="615315"/>
          </a:xfrm>
          <a:prstGeom prst="rect">
            <a:avLst/>
          </a:prstGeom>
          <a:noFill/>
        </p:spPr>
        <p:txBody>
          <a:bodyPr wrap="square" lIns="0" tIns="0" rIns="0" bIns="0" rtlCol="0">
            <a:spAutoFit/>
          </a:bodyPr>
          <a:lstStyle/>
          <a:p>
            <a:pPr defTabSz="964565"/>
            <a:r>
              <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rPr>
              <a:t>光的分类</a:t>
            </a:r>
            <a:endPar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endParaRPr>
          </a:p>
          <a:p>
            <a:pPr defTabSz="964565"/>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1244600" y="736600"/>
            <a:ext cx="2148205" cy="337185"/>
          </a:xfrm>
          <a:prstGeom prst="rect">
            <a:avLst/>
          </a:prstGeom>
          <a:noFill/>
        </p:spPr>
        <p:txBody>
          <a:bodyPr wrap="square" rtlCol="0">
            <a:spAutoFit/>
          </a:bodyPr>
          <a:p>
            <a:r>
              <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2.前侧光（肖像光）</a:t>
            </a:r>
            <a:endPar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6" descr="图3-5"/>
          <p:cNvPicPr>
            <a:picLocks noChangeAspect="1"/>
          </p:cNvPicPr>
          <p:nvPr/>
        </p:nvPicPr>
        <p:blipFill>
          <a:blip r:embed="rId1"/>
          <a:stretch>
            <a:fillRect/>
          </a:stretch>
        </p:blipFill>
        <p:spPr>
          <a:xfrm>
            <a:off x="1316355" y="1240155"/>
            <a:ext cx="1742440" cy="2614295"/>
          </a:xfrm>
          <a:prstGeom prst="rect">
            <a:avLst/>
          </a:prstGeom>
        </p:spPr>
      </p:pic>
      <p:sp>
        <p:nvSpPr>
          <p:cNvPr id="100" name="文本框 99"/>
          <p:cNvSpPr txBox="1"/>
          <p:nvPr/>
        </p:nvSpPr>
        <p:spPr>
          <a:xfrm>
            <a:off x="3476625" y="1528445"/>
            <a:ext cx="3030855" cy="2061210"/>
          </a:xfrm>
          <a:prstGeom prst="rect">
            <a:avLst/>
          </a:prstGeom>
          <a:noFill/>
          <a:ln w="9525">
            <a:noFill/>
          </a:ln>
        </p:spPr>
        <p:txBody>
          <a:bodyPr wrap="square">
            <a:spAutoFit/>
          </a:bodyPr>
          <a:p>
            <a:pPr marL="0" indent="374650" eaLnBrk="1" latinLnBrk="0" hangingPunct="1"/>
            <a:r>
              <a:rPr lang="zh-CN" sz="16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这种光线因为常出现于肖像绘画中而得名。当光源、摄影机、被摄对象三者成20度角时，画面亮多暗少初具明暗关系。这种光线最易于看清人物近景中的面部表情及细微变化。与正面光相比前侧光更适合表现人物面部，不至于使人物面部缺乏立体感。</a:t>
            </a:r>
            <a:endParaRPr lang="zh-CN" altLang="en-US" sz="16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017385" y="831215"/>
            <a:ext cx="2148205" cy="337185"/>
          </a:xfrm>
          <a:prstGeom prst="rect">
            <a:avLst/>
          </a:prstGeom>
          <a:noFill/>
        </p:spPr>
        <p:txBody>
          <a:bodyPr wrap="square" rtlCol="0">
            <a:spAutoFit/>
          </a:bodyPr>
          <a:p>
            <a:r>
              <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3.正侧光</a:t>
            </a:r>
            <a:endPar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7" descr="图3-6"/>
          <p:cNvPicPr>
            <a:picLocks noChangeAspect="1"/>
          </p:cNvPicPr>
          <p:nvPr/>
        </p:nvPicPr>
        <p:blipFill>
          <a:blip r:embed="rId2"/>
          <a:stretch>
            <a:fillRect/>
          </a:stretch>
        </p:blipFill>
        <p:spPr>
          <a:xfrm>
            <a:off x="7005320" y="1221105"/>
            <a:ext cx="1783715" cy="2676525"/>
          </a:xfrm>
          <a:prstGeom prst="rect">
            <a:avLst/>
          </a:prstGeom>
        </p:spPr>
      </p:pic>
      <p:sp>
        <p:nvSpPr>
          <p:cNvPr id="8" name="文本框 7"/>
          <p:cNvSpPr txBox="1"/>
          <p:nvPr/>
        </p:nvSpPr>
        <p:spPr>
          <a:xfrm>
            <a:off x="9165590" y="1168400"/>
            <a:ext cx="3322955" cy="3046095"/>
          </a:xfrm>
          <a:prstGeom prst="rect">
            <a:avLst/>
          </a:prstGeom>
          <a:noFill/>
        </p:spPr>
        <p:txBody>
          <a:bodyPr wrap="square" rtlCol="0">
            <a:spAutoFit/>
          </a:bodyPr>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光线投射方向与拍摄成45度左右的光线称斜侧光。相比前两种光线光线与拍摄轴线的角度进一步增加，画面上出现了阴影部分，影子也在一侧出现。这种光线使被照射的景物投影落在斜侧面，有显著的明暗差别，比较符合人们日常生活中的视觉习惯。在光效上正侧光形成了较好的明暗关系，产生的阴影也比较适中。能比较好的表现景物的立体感和质感，也可以创造比较丰富的硬调层次。</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4164965" y="3760470"/>
            <a:ext cx="2148205" cy="337185"/>
          </a:xfrm>
          <a:prstGeom prst="rect">
            <a:avLst/>
          </a:prstGeom>
          <a:noFill/>
        </p:spPr>
        <p:txBody>
          <a:bodyPr wrap="square" rtlCol="0">
            <a:spAutoFit/>
          </a:bodyPr>
          <a:p>
            <a:r>
              <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4.侧光</a:t>
            </a:r>
            <a:endPar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8" descr="图3-7"/>
          <p:cNvPicPr>
            <a:picLocks noChangeAspect="1"/>
          </p:cNvPicPr>
          <p:nvPr/>
        </p:nvPicPr>
        <p:blipFill>
          <a:blip r:embed="rId3"/>
          <a:stretch>
            <a:fillRect/>
          </a:stretch>
        </p:blipFill>
        <p:spPr>
          <a:xfrm>
            <a:off x="4052570" y="4097655"/>
            <a:ext cx="1892300" cy="2839720"/>
          </a:xfrm>
          <a:prstGeom prst="rect">
            <a:avLst/>
          </a:prstGeom>
        </p:spPr>
      </p:pic>
      <p:sp>
        <p:nvSpPr>
          <p:cNvPr id="12" name="文本框 11"/>
          <p:cNvSpPr txBox="1"/>
          <p:nvPr/>
        </p:nvSpPr>
        <p:spPr>
          <a:xfrm>
            <a:off x="6356985" y="4552315"/>
            <a:ext cx="5429885" cy="2061210"/>
          </a:xfrm>
          <a:prstGeom prst="rect">
            <a:avLst/>
          </a:prstGeom>
          <a:noFill/>
        </p:spPr>
        <p:txBody>
          <a:bodyPr wrap="square" rtlCol="0">
            <a:spAutoFit/>
          </a:bodyPr>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光线投射方向与拍摄方向成90度左右的夹角。侧光来自景物左侧和右侧的光线，在侧光照明下，投影落在侧面。景物的受光面和阴影面各占一半。在光照效果上侧光具有明显的亮暗对比，而且效果十分强烈。这种光线效果因为光影结构非常鲜明，比较适合表现物体的立体感，物体表面的微小结构，而且还能产生明显的影子。影子的形状、面积可以产生丰富多彩的效果，使观众感受到时间、造型等信息。</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1460500" y="3904615"/>
            <a:ext cx="1443355" cy="252730"/>
          </a:xfrm>
          <a:prstGeom prst="rect">
            <a:avLst/>
          </a:prstGeom>
          <a:noFill/>
          <a:ln w="9525">
            <a:noFill/>
          </a:ln>
        </p:spPr>
        <p:txBody>
          <a:bodyPr wrap="square">
            <a:spAutoFit/>
          </a:bodyPr>
          <a:p>
            <a:pPr marL="0" indent="0" algn="ctr"/>
            <a:r>
              <a:rPr lang="zh-CN" sz="1050" b="0">
                <a:solidFill>
                  <a:schemeClr val="tx1">
                    <a:lumMod val="50000"/>
                    <a:lumOff val="50000"/>
                  </a:schemeClr>
                </a:solidFill>
                <a:ea typeface="宋体" panose="02010600030101010101" pitchFamily="2" charset="-122"/>
              </a:rPr>
              <a:t>图3-2-2 前侧光效果</a:t>
            </a:r>
            <a:endParaRPr lang="zh-CN" altLang="en-US" sz="1050" b="0">
              <a:solidFill>
                <a:schemeClr val="tx1">
                  <a:lumMod val="50000"/>
                  <a:lumOff val="50000"/>
                </a:schemeClr>
              </a:solidFill>
              <a:ea typeface="宋体" panose="02010600030101010101" pitchFamily="2" charset="-122"/>
            </a:endParaRPr>
          </a:p>
        </p:txBody>
      </p:sp>
      <p:sp>
        <p:nvSpPr>
          <p:cNvPr id="14" name="文本框 13"/>
          <p:cNvSpPr txBox="1"/>
          <p:nvPr/>
        </p:nvSpPr>
        <p:spPr>
          <a:xfrm>
            <a:off x="6943090" y="3897630"/>
            <a:ext cx="1908175" cy="252730"/>
          </a:xfrm>
          <a:prstGeom prst="rect">
            <a:avLst/>
          </a:prstGeom>
          <a:noFill/>
          <a:ln w="9525">
            <a:noFill/>
          </a:ln>
        </p:spPr>
        <p:txBody>
          <a:bodyPr wrap="square">
            <a:spAutoFit/>
          </a:bodyPr>
          <a:p>
            <a:pPr marL="0" indent="0" algn="ctr"/>
            <a:r>
              <a:rPr lang="zh-CN" sz="1050" b="0">
                <a:solidFill>
                  <a:schemeClr val="tx1">
                    <a:lumMod val="50000"/>
                    <a:lumOff val="50000"/>
                  </a:schemeClr>
                </a:solidFill>
                <a:ea typeface="宋体" panose="02010600030101010101" pitchFamily="2" charset="-122"/>
              </a:rPr>
              <a:t>图3-2-3正侧光效果</a:t>
            </a:r>
            <a:endParaRPr lang="zh-CN" altLang="en-US" sz="1050" b="0">
              <a:solidFill>
                <a:schemeClr val="tx1">
                  <a:lumMod val="50000"/>
                  <a:lumOff val="50000"/>
                </a:schemeClr>
              </a:solidFill>
              <a:ea typeface="宋体" panose="02010600030101010101" pitchFamily="2" charset="-122"/>
            </a:endParaRPr>
          </a:p>
        </p:txBody>
      </p:sp>
      <p:graphicFrame>
        <p:nvGraphicFramePr>
          <p:cNvPr id="15" name="表格 14"/>
          <p:cNvGraphicFramePr/>
          <p:nvPr/>
        </p:nvGraphicFramePr>
        <p:xfrm>
          <a:off x="6429375" y="312420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7" name="文本框 16"/>
          <p:cNvSpPr txBox="1"/>
          <p:nvPr/>
        </p:nvSpPr>
        <p:spPr>
          <a:xfrm>
            <a:off x="4400550" y="6929120"/>
            <a:ext cx="1183005" cy="252730"/>
          </a:xfrm>
          <a:prstGeom prst="rect">
            <a:avLst/>
          </a:prstGeom>
          <a:noFill/>
          <a:ln w="9525">
            <a:noFill/>
          </a:ln>
        </p:spPr>
        <p:txBody>
          <a:bodyPr wrap="square">
            <a:spAutoFit/>
          </a:bodyPr>
          <a:p>
            <a:pPr marL="0" indent="0" algn="ctr"/>
            <a:r>
              <a:rPr lang="zh-CN" sz="1050" b="0">
                <a:solidFill>
                  <a:schemeClr val="tx1">
                    <a:lumMod val="50000"/>
                    <a:lumOff val="50000"/>
                  </a:schemeClr>
                </a:solidFill>
                <a:latin typeface="宋体" panose="02010600030101010101" pitchFamily="2" charset="-122"/>
                <a:cs typeface="宋体" panose="02010600030101010101" pitchFamily="2" charset="-122"/>
              </a:rPr>
              <a:t>图3-2-4侧光效果</a:t>
            </a:r>
            <a:endParaRPr lang="zh-CN" altLang="en-US" sz="1050" b="0">
              <a:solidFill>
                <a:schemeClr val="tx1">
                  <a:lumMod val="50000"/>
                  <a:lumOff val="50000"/>
                </a:schemeClr>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745" y="356235"/>
            <a:ext cx="1397635" cy="615315"/>
          </a:xfrm>
          <a:prstGeom prst="rect">
            <a:avLst/>
          </a:prstGeom>
          <a:noFill/>
        </p:spPr>
        <p:txBody>
          <a:bodyPr wrap="square" lIns="0" tIns="0" rIns="0" bIns="0" rtlCol="0">
            <a:spAutoFit/>
          </a:bodyPr>
          <a:lstStyle/>
          <a:p>
            <a:pPr defTabSz="964565"/>
            <a:r>
              <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rPr>
              <a:t>光的分类</a:t>
            </a:r>
            <a:endPar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endParaRPr>
          </a:p>
          <a:p>
            <a:pPr defTabSz="964565"/>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740410" y="808355"/>
            <a:ext cx="2148205" cy="337185"/>
          </a:xfrm>
          <a:prstGeom prst="rect">
            <a:avLst/>
          </a:prstGeom>
          <a:noFill/>
        </p:spPr>
        <p:txBody>
          <a:bodyPr wrap="square" rtlCol="0">
            <a:spAutoFit/>
          </a:bodyPr>
          <a:p>
            <a:r>
              <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5.侧逆光</a:t>
            </a:r>
            <a:endPar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2684780" y="1240155"/>
            <a:ext cx="3462655" cy="2030095"/>
          </a:xfrm>
          <a:prstGeom prst="rect">
            <a:avLst/>
          </a:prstGeom>
          <a:noFill/>
          <a:ln w="9525">
            <a:noFill/>
          </a:ln>
        </p:spPr>
        <p:txBody>
          <a:bodyPr wrap="square">
            <a:spAutoFit/>
          </a:bodyPr>
          <a:p>
            <a:pPr marL="0" indent="266700" eaLnBrk="1" latinLnBrk="0" hangingPunct="1"/>
            <a:r>
              <a:rPr lang="zh-CN" sz="14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侧逆光的投射方向与摄影机拍摄轴线成135度左右的夹角。光线来自景物的侧后方，画面暗多明少，大部分被摄体处于阴影中。被照亮的一侧有一条带状亮光，勾勒出景物的轮廓。在光效上这种光线可以使被摄体的四周大部分范围形成轮廓光，所以是表现被摄体轮廓特征和区别于背景的较好方式。同时也是拍摄剪影和半剪影的常用光位。</a:t>
            </a:r>
            <a:endParaRPr lang="zh-CN" sz="14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369050" y="808355"/>
            <a:ext cx="2148205" cy="337185"/>
          </a:xfrm>
          <a:prstGeom prst="rect">
            <a:avLst/>
          </a:prstGeom>
          <a:noFill/>
        </p:spPr>
        <p:txBody>
          <a:bodyPr wrap="square" rtlCol="0">
            <a:spAutoFit/>
          </a:bodyPr>
          <a:p>
            <a:r>
              <a:rPr lang="en-US" altLang="zh-CN"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.逆光</a:t>
            </a:r>
            <a:endPar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8517255" y="1096010"/>
            <a:ext cx="4193540" cy="2461260"/>
          </a:xfrm>
          <a:prstGeom prst="rect">
            <a:avLst/>
          </a:prstGeom>
          <a:noFill/>
        </p:spPr>
        <p:txBody>
          <a:bodyPr wrap="square" rtlCol="0">
            <a:spAutoFit/>
          </a:bodyPr>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逆光的光线照射方向与摄影机拍摄方向相对而立，是来自被摄体后方的光线。由于这种光线只能照亮被摄一的轮廓，所以也被称为“轮廓光”。逆光在光效上可以非常好的表现物体的轮廓形态，也可以有效的区分景物与背景，使景物从背景之中跳脱出来。逆光也适用于拍摄低调画面、剪影、半剪影。这种照明方式能较好的表现物体的立体感，表现出较强的空气透视效果，丰富画面的硬调和层次。逆光另一个特点是可以产生比较明显的光束效果，但是需要注意需要较暗的背景与一些烟雾来强化光束效果。</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3777615" y="3760470"/>
            <a:ext cx="2148205" cy="337185"/>
          </a:xfrm>
          <a:prstGeom prst="rect">
            <a:avLst/>
          </a:prstGeom>
          <a:noFill/>
        </p:spPr>
        <p:txBody>
          <a:bodyPr wrap="square" rtlCol="0">
            <a:spAutoFit/>
          </a:bodyPr>
          <a:p>
            <a:r>
              <a:rPr lang="en-US" altLang="zh-CN"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、顶光（垂直方向）</a:t>
            </a:r>
            <a:endParaRPr lang="zh-CN" altLang="en-US" sz="16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308610" y="4192270"/>
            <a:ext cx="3665855" cy="2461260"/>
          </a:xfrm>
          <a:prstGeom prst="rect">
            <a:avLst/>
          </a:prstGeom>
          <a:noFill/>
        </p:spPr>
        <p:txBody>
          <a:bodyPr wrap="square" rtlCol="0">
            <a:spAutoFit/>
          </a:bodyPr>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顶光是指光线垂直向下的一种照明方向。这是一种自然中常见的光效，比如夏季中午头顶的阳光还有室内天花板安装的照明灯光，这些都是属于典型的顶光。顶光可以产生比较明显的立体感，而且光束效果也很突出。同时这种光线会是垂直面的凸起部分受光，比如头发、前额、鼻尖、颧骨，而凹陷的眼窝、腮部、鼻下等则会处于阴影之中。可以时人物面部产生明亮的地方更加突出，阴影之中更加凹陷的强烈感觉，既能产生神秘也能产生恐怖的灯光效果。</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3" name="图片 9" descr="图3-8"/>
          <p:cNvPicPr>
            <a:picLocks noChangeAspect="1"/>
          </p:cNvPicPr>
          <p:nvPr/>
        </p:nvPicPr>
        <p:blipFill>
          <a:blip r:embed="rId1"/>
          <a:stretch>
            <a:fillRect/>
          </a:stretch>
        </p:blipFill>
        <p:spPr>
          <a:xfrm>
            <a:off x="740410" y="1213485"/>
            <a:ext cx="1734185" cy="2601595"/>
          </a:xfrm>
          <a:prstGeom prst="rect">
            <a:avLst/>
          </a:prstGeom>
        </p:spPr>
      </p:pic>
      <p:pic>
        <p:nvPicPr>
          <p:cNvPr id="5" name="图片 10" descr="图3-9"/>
          <p:cNvPicPr>
            <a:picLocks noChangeAspect="1"/>
          </p:cNvPicPr>
          <p:nvPr/>
        </p:nvPicPr>
        <p:blipFill>
          <a:blip r:embed="rId2"/>
          <a:stretch>
            <a:fillRect/>
          </a:stretch>
        </p:blipFill>
        <p:spPr>
          <a:xfrm>
            <a:off x="6501130" y="1213485"/>
            <a:ext cx="1793875" cy="2691765"/>
          </a:xfrm>
          <a:prstGeom prst="rect">
            <a:avLst/>
          </a:prstGeom>
        </p:spPr>
      </p:pic>
      <p:pic>
        <p:nvPicPr>
          <p:cNvPr id="11" name="图片 11" descr="图3-10"/>
          <p:cNvPicPr>
            <a:picLocks noChangeAspect="1"/>
          </p:cNvPicPr>
          <p:nvPr/>
        </p:nvPicPr>
        <p:blipFill>
          <a:blip r:embed="rId3"/>
          <a:stretch>
            <a:fillRect/>
          </a:stretch>
        </p:blipFill>
        <p:spPr>
          <a:xfrm>
            <a:off x="3909060" y="4097655"/>
            <a:ext cx="1884680" cy="2827655"/>
          </a:xfrm>
          <a:prstGeom prst="rect">
            <a:avLst/>
          </a:prstGeom>
        </p:spPr>
      </p:pic>
      <p:sp>
        <p:nvSpPr>
          <p:cNvPr id="13" name="文本框 12"/>
          <p:cNvSpPr txBox="1"/>
          <p:nvPr/>
        </p:nvSpPr>
        <p:spPr>
          <a:xfrm>
            <a:off x="5925185" y="4192270"/>
            <a:ext cx="4461510" cy="2676525"/>
          </a:xfrm>
          <a:prstGeom prst="rect">
            <a:avLst/>
          </a:prstGeom>
          <a:noFill/>
        </p:spPr>
        <p:txBody>
          <a:bodyPr wrap="square" rtlCol="0">
            <a:spAutoFit/>
          </a:bodyPr>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脚光是从下方向上照射的光线效果，光线方向与顶光正好相反。像在阴影中水面的反光还有夜间楼下某些光源的照射都会产生这种效果。这种光线如果对没有生命的物体照射并没有什么过于引人注目的特性，但是当照射人物面部时就会产生强烈的一场反应。这是因为人类习惯了在白天的顶光照射，这种对光线理解的经验，如果面对完全相反的照明角度就会产生非常强烈的不适感。所以脚光不可滥用，因为它具有反常、扭曲、丑化的作用。</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在布光的实践操作中，光线的种类不仅要以不同方向来区分，还要按照光线的造型作用、主次不同来区分。可以分为主光、辅助光、修饰光、环境光。</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4" name="图片 12" descr="图3-11"/>
          <p:cNvPicPr>
            <a:picLocks noChangeAspect="1"/>
          </p:cNvPicPr>
          <p:nvPr/>
        </p:nvPicPr>
        <p:blipFill>
          <a:blip r:embed="rId4"/>
          <a:stretch>
            <a:fillRect/>
          </a:stretch>
        </p:blipFill>
        <p:spPr>
          <a:xfrm>
            <a:off x="10461625" y="4057015"/>
            <a:ext cx="1830070" cy="2827655"/>
          </a:xfrm>
          <a:prstGeom prst="rect">
            <a:avLst/>
          </a:prstGeom>
        </p:spPr>
      </p:pic>
      <p:sp>
        <p:nvSpPr>
          <p:cNvPr id="15" name="文本框 14"/>
          <p:cNvSpPr txBox="1"/>
          <p:nvPr/>
        </p:nvSpPr>
        <p:spPr>
          <a:xfrm>
            <a:off x="10215245" y="3688715"/>
            <a:ext cx="2322830" cy="368300"/>
          </a:xfrm>
          <a:prstGeom prst="rect">
            <a:avLst/>
          </a:prstGeom>
          <a:noFill/>
        </p:spPr>
        <p:txBody>
          <a:bodyPr wrap="square" rtlCol="0">
            <a:spAutoFit/>
          </a:bodyPr>
          <a:p>
            <a:r>
              <a:rPr lang="en-US" altLang="zh-CN">
                <a:solidFill>
                  <a:srgbClr val="C00000"/>
                </a:solidFill>
              </a:rPr>
              <a:t>8</a:t>
            </a:r>
            <a:r>
              <a:rPr lang="zh-CN" altLang="en-US">
                <a:solidFill>
                  <a:srgbClr val="C00000"/>
                </a:solidFill>
                <a:latin typeface="微软雅黑" panose="020B0503020204020204" pitchFamily="34" charset="-122"/>
                <a:ea typeface="微软雅黑" panose="020B0503020204020204" pitchFamily="34" charset="-122"/>
              </a:rPr>
              <a:t>、脚光（垂直方向）</a:t>
            </a:r>
            <a:endParaRPr lang="zh-CN" altLang="en-US">
              <a:solidFill>
                <a:srgbClr val="C00000"/>
              </a:solidFill>
              <a:latin typeface="微软雅黑" panose="020B0503020204020204" pitchFamily="34" charset="-122"/>
              <a:ea typeface="微软雅黑" panose="020B0503020204020204" pitchFamily="34" charset="-122"/>
            </a:endParaRPr>
          </a:p>
        </p:txBody>
      </p:sp>
      <p:graphicFrame>
        <p:nvGraphicFramePr>
          <p:cNvPr id="16" name="表格 15"/>
          <p:cNvGraphicFramePr/>
          <p:nvPr/>
        </p:nvGraphicFramePr>
        <p:xfrm>
          <a:off x="6429375" y="312420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9" name="表格 18"/>
          <p:cNvGraphicFramePr/>
          <p:nvPr/>
        </p:nvGraphicFramePr>
        <p:xfrm>
          <a:off x="1388745" y="2380615"/>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21" name="文本框 20"/>
          <p:cNvSpPr txBox="1"/>
          <p:nvPr/>
        </p:nvSpPr>
        <p:spPr>
          <a:xfrm>
            <a:off x="895985" y="3803015"/>
            <a:ext cx="1578610" cy="252730"/>
          </a:xfrm>
          <a:prstGeom prst="rect">
            <a:avLst/>
          </a:prstGeom>
          <a:noFill/>
          <a:ln w="9525">
            <a:noFill/>
          </a:ln>
        </p:spPr>
        <p:txBody>
          <a:bodyPr wrap="square">
            <a:spAutoFit/>
          </a:bodyPr>
          <a:p>
            <a:pPr marL="0" indent="0"/>
            <a:r>
              <a:rPr lang="zh-CN" sz="1050" b="0">
                <a:ea typeface="宋体" panose="02010600030101010101" pitchFamily="2" charset="-122"/>
              </a:rPr>
              <a:t>图3-2-5 侧逆光效果</a:t>
            </a:r>
            <a:endParaRPr lang="zh-CN" altLang="en-US"/>
          </a:p>
        </p:txBody>
      </p:sp>
      <p:graphicFrame>
        <p:nvGraphicFramePr>
          <p:cNvPr id="22" name="表格 21"/>
          <p:cNvGraphicFramePr/>
          <p:nvPr/>
        </p:nvGraphicFramePr>
        <p:xfrm>
          <a:off x="6429375" y="312420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24" name="文本框 23"/>
          <p:cNvSpPr txBox="1"/>
          <p:nvPr/>
        </p:nvSpPr>
        <p:spPr>
          <a:xfrm>
            <a:off x="6861175" y="3905250"/>
            <a:ext cx="1835150" cy="252730"/>
          </a:xfrm>
          <a:prstGeom prst="rect">
            <a:avLst/>
          </a:prstGeom>
          <a:noFill/>
          <a:ln w="9525">
            <a:noFill/>
          </a:ln>
        </p:spPr>
        <p:txBody>
          <a:bodyPr wrap="square">
            <a:spAutoFit/>
          </a:bodyPr>
          <a:p>
            <a:pPr marL="0" indent="0"/>
            <a:r>
              <a:rPr lang="zh-CN" sz="1050" b="0">
                <a:ea typeface="宋体" panose="02010600030101010101" pitchFamily="2" charset="-122"/>
              </a:rPr>
              <a:t>图3-2-6逆光效果</a:t>
            </a:r>
            <a:endParaRPr lang="zh-CN" altLang="en-US"/>
          </a:p>
        </p:txBody>
      </p:sp>
      <p:graphicFrame>
        <p:nvGraphicFramePr>
          <p:cNvPr id="25" name="表格 24"/>
          <p:cNvGraphicFramePr/>
          <p:nvPr/>
        </p:nvGraphicFramePr>
        <p:xfrm>
          <a:off x="6429375" y="312420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27" name="文本框 26"/>
          <p:cNvSpPr txBox="1"/>
          <p:nvPr/>
        </p:nvSpPr>
        <p:spPr>
          <a:xfrm>
            <a:off x="3909060" y="6929120"/>
            <a:ext cx="1943735" cy="252730"/>
          </a:xfrm>
          <a:prstGeom prst="rect">
            <a:avLst/>
          </a:prstGeom>
          <a:noFill/>
          <a:ln w="9525">
            <a:noFill/>
          </a:ln>
        </p:spPr>
        <p:txBody>
          <a:bodyPr wrap="square">
            <a:spAutoFit/>
          </a:bodyPr>
          <a:p>
            <a:pPr marL="0" indent="0" algn="ctr"/>
            <a:r>
              <a:rPr lang="zh-CN" sz="1050" b="0">
                <a:ea typeface="宋体" panose="02010600030101010101" pitchFamily="2" charset="-122"/>
              </a:rPr>
              <a:t>图3-2-7 顶光效果</a:t>
            </a:r>
            <a:endParaRPr lang="zh-CN" altLang="en-US"/>
          </a:p>
        </p:txBody>
      </p:sp>
      <p:sp>
        <p:nvSpPr>
          <p:cNvPr id="28" name="文本框 27"/>
          <p:cNvSpPr txBox="1"/>
          <p:nvPr/>
        </p:nvSpPr>
        <p:spPr>
          <a:xfrm>
            <a:off x="10893425" y="6884670"/>
            <a:ext cx="1165860" cy="252730"/>
          </a:xfrm>
          <a:prstGeom prst="rect">
            <a:avLst/>
          </a:prstGeom>
          <a:noFill/>
          <a:ln w="9525">
            <a:noFill/>
          </a:ln>
        </p:spPr>
        <p:txBody>
          <a:bodyPr wrap="square">
            <a:spAutoFit/>
          </a:bodyPr>
          <a:p>
            <a:pPr marL="0" indent="0"/>
            <a:r>
              <a:rPr lang="zh-CN" sz="1050" b="0">
                <a:ea typeface="宋体" panose="02010600030101010101" pitchFamily="2" charset="-122"/>
              </a:rPr>
              <a:t>图3-2-8脚光效果</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016000" cy="615315"/>
          </a:xfrm>
          <a:prstGeom prst="rect">
            <a:avLst/>
          </a:prstGeom>
          <a:noFill/>
        </p:spPr>
        <p:txBody>
          <a:bodyPr wrap="none" lIns="0" tIns="0" rIns="0" bIns="0" rtlCol="0">
            <a:spAutoFit/>
          </a:bodyPr>
          <a:lstStyle/>
          <a:p>
            <a:pPr algn="l" defTabSz="964565"/>
            <a:r>
              <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rPr>
              <a:t>光的分类</a:t>
            </a:r>
            <a:endPar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endParaRPr>
          </a:p>
          <a:p>
            <a:pPr algn="l" defTabSz="964565"/>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1100455" y="880110"/>
            <a:ext cx="10756265" cy="5908040"/>
          </a:xfrm>
          <a:prstGeom prst="rect">
            <a:avLst/>
          </a:prstGeom>
          <a:noFill/>
        </p:spPr>
        <p:txBody>
          <a:bodyPr wrap="square" rtlCol="0">
            <a:spAutoFit/>
          </a:bodyPr>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1.主光</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主光也被称之为塑形光，在画面中起到主导作用的光线，决定了镜头画面的光线特征、光影结构。各种形式的光线都可以充当主光。在拍摄过程中，对景物或者人物的照明光线往往不止一种，也不会来自同一方向，但是在画面中起到决定性作用的应当是主光。主光在画面的所有光线中是最重要，其他的光线都是它的辅助和补充。在一个具体的环境里面，主光也应当只有一个。在具体技术操作上，主光是确定曝光组合的根据，同场景的画面中需要保持曝光、明暗关系、色温等的统一。在选择和确定主光是，也需要考虑人物形体、脸型特征、场面调度、人物朝向等方面。在艺术表达上需要达成烘托剧情和人物情感表达的效果。</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2.辅助光</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辅助光的位置一般来说与主光相对，主要负责照射主光产生的阴影面。辅助光的主要作用是帮助主光塑造形象，同时控制被照射对象阴影部分的亮度和层次表现。在亮度上辅助光的亮度会低于主光，通常也会采用柔光照射主体，避免降低主光的主导作用。主光与辅助光形成的亮度差异称为光比，光比是决定画面影调和层次的重要因素。</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3.修饰光</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修饰光通常在主光、辅助光使用之后，人物的形态、色彩、质感、造型还有不甚理想之处，此时解决问题就需要使用辅助光了。在使用时修饰光的光位可以不受限制，但是与辅助光和主光的关系一样，修饰光的使用要注意保持整个画面中的光效统一。在拍摄人像时修饰光常用作眼神光，这种光线可以使人的眼睛产生点状反光，增加人物神采。但是如果主光还有辅助光已经产生了眼神光，就不可再使用眼神光了。</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4.环境光</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此处指的环境光不是主光照射在周遭环境产生的反射光，而是指专门为表现环境所布置的光线。环境包括前景、背景等，在一般自然光环境中不需要特别照明。但是在人工光线还有自然光过暗的情况下，就需要对环境进行照明。在环境光照明时需要注意与主光方向、性 </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2032000" cy="307340"/>
          </a:xfrm>
          <a:prstGeom prst="rect">
            <a:avLst/>
          </a:prstGeom>
          <a:noFill/>
        </p:spPr>
        <p:txBody>
          <a:bodyPr wrap="none" lIns="0" tIns="0" rIns="0" bIns="0" rtlCol="0">
            <a:spAutoFit/>
          </a:bodyPr>
          <a:lstStyle/>
          <a:p>
            <a:pPr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二、影调及其特点</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1100455" y="808355"/>
            <a:ext cx="10756265" cy="119888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打光与拍摄的过程中会对画面的亮暗以及亮暗比例产生影响，这种影响可以归结成画面中亮暗的多少及分布，这就是所谓的影调。影调可以分为亮调和暗调，画面中亮调和暗调的比例不同会产生不同的感觉，受亮、暗调的比例不用的影响会产生三种不同的影调：高调画面、低调画面、中间调画面。此外画面中光线照射所产生的不同明暗差距也会影响镜头影调，受其影响可以分为：硬调画面、软调画面、中间调画面。</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524510" y="2007235"/>
            <a:ext cx="5080000" cy="460375"/>
          </a:xfrm>
          <a:prstGeom prst="rect">
            <a:avLst/>
          </a:prstGeom>
          <a:noFill/>
          <a:ln w="9525">
            <a:noFill/>
          </a:ln>
        </p:spPr>
        <p:txBody>
          <a:bodyPr>
            <a:spAutoFit/>
          </a:bodyPr>
          <a:p>
            <a:pPr marL="0" indent="266700"/>
            <a:r>
              <a:rPr lang="en-US" sz="24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1400" b="0">
                <a:latin typeface="微软雅黑" panose="020B0503020204020204" pitchFamily="34" charset="-122"/>
                <a:ea typeface="微软雅黑" panose="020B0503020204020204" pitchFamily="34" charset="-122"/>
                <a:cs typeface="微软雅黑" panose="020B0503020204020204" pitchFamily="34" charset="-122"/>
              </a:rPr>
              <a:t>.</a:t>
            </a:r>
            <a:r>
              <a:rPr lang="zh-CN" sz="24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高调画面</a:t>
            </a:r>
            <a:endParaRPr lang="zh-CN" altLang="en-US" sz="24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nvGraphicFramePr>
        <p:xfrm>
          <a:off x="1316355" y="242951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4" name="图片 3"/>
          <p:cNvPicPr/>
          <p:nvPr/>
        </p:nvPicPr>
        <p:blipFill>
          <a:blip r:embed="rId1"/>
          <a:stretch>
            <a:fillRect/>
          </a:stretch>
        </p:blipFill>
        <p:spPr>
          <a:xfrm>
            <a:off x="2396490" y="2032635"/>
            <a:ext cx="4141470" cy="2272665"/>
          </a:xfrm>
          <a:prstGeom prst="rect">
            <a:avLst/>
          </a:prstGeom>
          <a:noFill/>
          <a:ln w="9525">
            <a:noFill/>
          </a:ln>
        </p:spPr>
      </p:pic>
      <p:sp>
        <p:nvSpPr>
          <p:cNvPr id="5" name="文本框 4"/>
          <p:cNvSpPr txBox="1"/>
          <p:nvPr/>
        </p:nvSpPr>
        <p:spPr>
          <a:xfrm>
            <a:off x="3260725" y="4305300"/>
            <a:ext cx="5080000" cy="252730"/>
          </a:xfrm>
          <a:prstGeom prst="rect">
            <a:avLst/>
          </a:prstGeom>
          <a:noFill/>
          <a:ln w="9525">
            <a:noFill/>
          </a:ln>
        </p:spPr>
        <p:txBody>
          <a:bodyPr>
            <a:spAutoFit/>
          </a:bodyPr>
          <a:p>
            <a:pPr marL="0" indent="0"/>
            <a:r>
              <a:rPr lang="zh-CN" sz="1050" b="0">
                <a:ea typeface="宋体" panose="02010600030101010101" pitchFamily="2" charset="-122"/>
              </a:rPr>
              <a:t>图3-2-9高调画面效果</a:t>
            </a:r>
            <a:endParaRPr lang="zh-CN" altLang="en-US"/>
          </a:p>
        </p:txBody>
      </p:sp>
      <p:sp>
        <p:nvSpPr>
          <p:cNvPr id="6" name="文本框 5"/>
          <p:cNvSpPr txBox="1"/>
          <p:nvPr/>
        </p:nvSpPr>
        <p:spPr>
          <a:xfrm>
            <a:off x="6717030" y="2007235"/>
            <a:ext cx="5080000" cy="2030095"/>
          </a:xfrm>
          <a:prstGeom prst="rect">
            <a:avLst/>
          </a:prstGeom>
          <a:noFill/>
          <a:ln w="9525">
            <a:noFill/>
          </a:ln>
        </p:spPr>
        <p:txBody>
          <a:bodyPr>
            <a:spAutoFit/>
          </a:bodyPr>
          <a:p>
            <a:pPr marL="0" indent="457200" eaLnBrk="1" latinLnBrk="0" hangingPunct="1"/>
            <a:r>
              <a:rPr lang="zh-CN" altLang="en-US" sz="18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镜头中由浅灰色到白色等亮度等级偏高的色彩占据绝大部分画面面积时，我们称之为高调画面。高调画面具有明亮光鲜、格调清新、轻松活泼等特点。多用于心情舒畅、兴高采烈、欢天喜地的情绪场合。要注意的是以浅灰和白色为主的画面如果缺少黑色或者较暗颜色的对比时，整个画面会反差过小导致画面发灰。</a:t>
            </a:r>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3889375" y="1940243"/>
            <a:ext cx="5080000" cy="252730"/>
          </a:xfrm>
          <a:prstGeom prst="rect">
            <a:avLst/>
          </a:prstGeom>
          <a:noFill/>
          <a:ln w="9525">
            <a:noFill/>
          </a:ln>
        </p:spPr>
        <p:txBody>
          <a:bodyPr>
            <a:spAutoFit/>
          </a:bodyPr>
          <a:p>
            <a:pPr marL="0" indent="266700"/>
            <a:r>
              <a:rPr lang="en-US" sz="1050" b="0">
                <a:latin typeface="宋体" panose="02010600030101010101" pitchFamily="2" charset="-122"/>
                <a:ea typeface="宋体" panose="02010600030101010101" pitchFamily="2" charset="-122"/>
              </a:rPr>
              <a:t>2.</a:t>
            </a:r>
            <a:r>
              <a:rPr lang="zh-CN" sz="1050" b="0">
                <a:ea typeface="宋体" panose="02010600030101010101" pitchFamily="2" charset="-122"/>
              </a:rPr>
              <a:t>低调画面</a:t>
            </a:r>
            <a:endParaRPr lang="zh-CN" altLang="en-US"/>
          </a:p>
        </p:txBody>
      </p:sp>
      <p:graphicFrame>
        <p:nvGraphicFramePr>
          <p:cNvPr id="9" name="表格 8"/>
          <p:cNvGraphicFramePr/>
          <p:nvPr/>
        </p:nvGraphicFramePr>
        <p:xfrm>
          <a:off x="3889375" y="2192973"/>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10" name="图片 9"/>
          <p:cNvPicPr/>
          <p:nvPr/>
        </p:nvPicPr>
        <p:blipFill>
          <a:blip r:embed="rId2"/>
          <a:stretch>
            <a:fillRect/>
          </a:stretch>
        </p:blipFill>
        <p:spPr>
          <a:xfrm>
            <a:off x="6789420" y="4307523"/>
            <a:ext cx="5265420" cy="2148840"/>
          </a:xfrm>
          <a:prstGeom prst="rect">
            <a:avLst/>
          </a:prstGeom>
          <a:noFill/>
          <a:ln w="9525">
            <a:noFill/>
          </a:ln>
        </p:spPr>
      </p:pic>
      <p:sp>
        <p:nvSpPr>
          <p:cNvPr id="11" name="文本框 10"/>
          <p:cNvSpPr txBox="1"/>
          <p:nvPr/>
        </p:nvSpPr>
        <p:spPr>
          <a:xfrm>
            <a:off x="1244600" y="4624387"/>
            <a:ext cx="5080000" cy="2468880"/>
          </a:xfrm>
          <a:prstGeom prst="rect">
            <a:avLst/>
          </a:prstGeom>
          <a:noFill/>
          <a:ln w="9525">
            <a:noFill/>
          </a:ln>
        </p:spPr>
        <p:txBody>
          <a:bodyPr>
            <a:spAutoFit/>
          </a:bodyPr>
          <a:p>
            <a:pPr marL="0" indent="457200" eaLnBrk="1" latinLnBrk="0" hangingPunct="1"/>
            <a:r>
              <a:rPr lang="en-US" sz="1050" b="0">
                <a:latin typeface="宋体" panose="02010600030101010101" pitchFamily="2" charset="-122"/>
                <a:ea typeface="宋体" panose="02010600030101010101" pitchFamily="2" charset="-122"/>
              </a:rPr>
              <a:t> </a:t>
            </a:r>
            <a:r>
              <a:rPr lang="zh-CN" altLang="en-US" sz="18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与高调画面相反，如果镜头中以黑色或亮度偏低的色彩占据绝大部分画面时，我们称之低调画面。低调画面具有深沉古朴、庄严肃穆、沉闷压抑等特点。主要运用在情绪低落、心情低落、幽深静谧的情绪场合。在处理低调画面时要选择少量白色或者亮色来与低调的整体画面产生对比，以避免反差过低的情况。</a:t>
            </a:r>
            <a:endParaRPr lang="en-US" sz="1050" b="0">
              <a:latin typeface="宋体" panose="02010600030101010101" pitchFamily="2" charset="-122"/>
              <a:ea typeface="宋体" panose="02010600030101010101" pitchFamily="2" charset="-122"/>
            </a:endParaRPr>
          </a:p>
          <a:p>
            <a:pPr indent="457200" eaLnBrk="1" latinLnBrk="0" hangingPunct="1"/>
            <a:endParaRPr lang="zh-CN" altLang="en-US"/>
          </a:p>
        </p:txBody>
      </p:sp>
      <p:sp>
        <p:nvSpPr>
          <p:cNvPr id="7" name="文本框 6"/>
          <p:cNvSpPr txBox="1"/>
          <p:nvPr/>
        </p:nvSpPr>
        <p:spPr>
          <a:xfrm>
            <a:off x="8589645" y="6496685"/>
            <a:ext cx="3859530" cy="252730"/>
          </a:xfrm>
          <a:prstGeom prst="rect">
            <a:avLst/>
          </a:prstGeom>
          <a:noFill/>
        </p:spPr>
        <p:txBody>
          <a:bodyPr wrap="square" rtlCol="0">
            <a:spAutoFit/>
          </a:bodyPr>
          <a:p>
            <a:r>
              <a:rPr lang="zh-CN" sz="1050"/>
              <a:t>图3-2-10低调画面效果</a:t>
            </a:r>
            <a:endParaRPr lang="zh-CN" sz="1050"/>
          </a:p>
        </p:txBody>
      </p:sp>
      <p:sp>
        <p:nvSpPr>
          <p:cNvPr id="13" name="文本框 12"/>
          <p:cNvSpPr txBox="1"/>
          <p:nvPr/>
        </p:nvSpPr>
        <p:spPr>
          <a:xfrm>
            <a:off x="596265" y="4336415"/>
            <a:ext cx="2757170" cy="460375"/>
          </a:xfrm>
          <a:prstGeom prst="rect">
            <a:avLst/>
          </a:prstGeom>
          <a:noFill/>
        </p:spPr>
        <p:txBody>
          <a:bodyPr wrap="square" rtlCol="0">
            <a:spAutoFit/>
          </a:bodyPr>
          <a:p>
            <a:pPr indent="266700" algn="l">
              <a:buClrTx/>
              <a:buSzTx/>
              <a:buFontTx/>
            </a:pP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2.低调画面</a:t>
            </a:r>
            <a:endPar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2032000" cy="307340"/>
          </a:xfrm>
          <a:prstGeom prst="rect">
            <a:avLst/>
          </a:prstGeom>
          <a:noFill/>
        </p:spPr>
        <p:txBody>
          <a:bodyPr wrap="none" lIns="0" tIns="0" rIns="0" bIns="0" rtlCol="0">
            <a:spAutoFit/>
          </a:bodyPr>
          <a:lstStyle/>
          <a:p>
            <a:pPr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二、影调及其特点</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6" name="图片 16" descr="图3-14"/>
          <p:cNvPicPr>
            <a:picLocks noChangeAspect="1"/>
          </p:cNvPicPr>
          <p:nvPr/>
        </p:nvPicPr>
        <p:blipFill>
          <a:blip r:embed="rId1"/>
          <a:stretch>
            <a:fillRect/>
          </a:stretch>
        </p:blipFill>
        <p:spPr>
          <a:xfrm>
            <a:off x="7365365" y="277495"/>
            <a:ext cx="3065145" cy="1325880"/>
          </a:xfrm>
          <a:prstGeom prst="rect">
            <a:avLst/>
          </a:prstGeom>
        </p:spPr>
      </p:pic>
      <p:graphicFrame>
        <p:nvGraphicFramePr>
          <p:cNvPr id="12" name="表格 11"/>
          <p:cNvGraphicFramePr/>
          <p:nvPr/>
        </p:nvGraphicFramePr>
        <p:xfrm>
          <a:off x="1172845" y="137287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8" name="表格 17"/>
          <p:cNvGraphicFramePr/>
          <p:nvPr/>
        </p:nvGraphicFramePr>
        <p:xfrm>
          <a:off x="1964690" y="187706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20" name="文本框 19"/>
          <p:cNvSpPr txBox="1"/>
          <p:nvPr/>
        </p:nvSpPr>
        <p:spPr>
          <a:xfrm>
            <a:off x="1028700" y="808355"/>
            <a:ext cx="5080000" cy="460375"/>
          </a:xfrm>
          <a:prstGeom prst="rect">
            <a:avLst/>
          </a:prstGeom>
          <a:noFill/>
          <a:ln w="9525">
            <a:noFill/>
          </a:ln>
        </p:spPr>
        <p:txBody>
          <a:bodyPr>
            <a:spAutoFit/>
          </a:bodyPr>
          <a:p>
            <a:pPr marL="0" indent="0"/>
            <a:r>
              <a:rPr lang="en-US" altLang="zh-CN" sz="24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sz="24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中间调画面</a:t>
            </a:r>
            <a:endParaRPr lang="zh-CN" altLang="en-US" sz="24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7122795" y="1672590"/>
            <a:ext cx="3668395" cy="368300"/>
          </a:xfrm>
          <a:prstGeom prst="rect">
            <a:avLst/>
          </a:prstGeom>
          <a:noFill/>
        </p:spPr>
        <p:txBody>
          <a:bodyPr wrap="square" rtlCol="0">
            <a:spAutoFit/>
          </a:bodyPr>
          <a:p>
            <a:pPr algn="ctr"/>
            <a:r>
              <a:rPr lang="zh-CN" altLang="en-US"/>
              <a:t>图3-2-11中间调画面效果</a:t>
            </a:r>
            <a:endParaRPr lang="zh-CN" altLang="en-US"/>
          </a:p>
        </p:txBody>
      </p:sp>
      <p:sp>
        <p:nvSpPr>
          <p:cNvPr id="34" name="文本框 33"/>
          <p:cNvSpPr txBox="1"/>
          <p:nvPr/>
        </p:nvSpPr>
        <p:spPr>
          <a:xfrm>
            <a:off x="1100455" y="1312545"/>
            <a:ext cx="5949950" cy="1476375"/>
          </a:xfrm>
          <a:prstGeom prst="rect">
            <a:avLst/>
          </a:prstGeom>
          <a:noFill/>
          <a:ln w="9525">
            <a:noFill/>
          </a:ln>
        </p:spPr>
        <p:txBody>
          <a:bodyPr wrap="square">
            <a:spAutoFit/>
          </a:bodyPr>
          <a:p>
            <a:pPr marL="0" indent="457200" eaLnBrk="1" latinLnBrk="0" hangingPunct="1"/>
            <a:r>
              <a:rPr lang="zh-CN" sz="1800" b="0">
                <a:solidFill>
                  <a:schemeClr val="tx1">
                    <a:lumMod val="50000"/>
                    <a:lumOff val="50000"/>
                  </a:schemeClr>
                </a:solidFill>
                <a:latin typeface="微软雅黑" panose="020B0503020204020204" pitchFamily="34" charset="-122"/>
                <a:ea typeface="微软雅黑" panose="020B0503020204020204" pitchFamily="34" charset="-122"/>
              </a:rPr>
              <a:t>中间调画面是最常见的影调表现形式。中间调有两层含义：一是指对象的明暗阶调在画面中比例合适（包括色彩对比适中）；二是指对象亮度间距表现适中，既相邻亮度差异较小影调绵密。中间调画面因为最为常见明暗丰富也是最难以出彩的影调形式，更多的是平实的表现情绪。</a:t>
            </a:r>
            <a:endParaRPr lang="zh-CN" altLang="en-US" sz="1800" b="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35" name="图片 17" descr="图3-15"/>
          <p:cNvPicPr>
            <a:picLocks noChangeAspect="1"/>
          </p:cNvPicPr>
          <p:nvPr/>
        </p:nvPicPr>
        <p:blipFill>
          <a:blip r:embed="rId2"/>
          <a:stretch>
            <a:fillRect/>
          </a:stretch>
        </p:blipFill>
        <p:spPr>
          <a:xfrm>
            <a:off x="7365365" y="2176780"/>
            <a:ext cx="3112770" cy="1532255"/>
          </a:xfrm>
          <a:prstGeom prst="rect">
            <a:avLst/>
          </a:prstGeom>
        </p:spPr>
      </p:pic>
      <p:pic>
        <p:nvPicPr>
          <p:cNvPr id="36" name="图片 18" descr="图3-16"/>
          <p:cNvPicPr>
            <a:picLocks noChangeAspect="1"/>
          </p:cNvPicPr>
          <p:nvPr/>
        </p:nvPicPr>
        <p:blipFill>
          <a:blip r:embed="rId3"/>
          <a:stretch>
            <a:fillRect/>
          </a:stretch>
        </p:blipFill>
        <p:spPr>
          <a:xfrm>
            <a:off x="7365365" y="4302125"/>
            <a:ext cx="3113405" cy="1679575"/>
          </a:xfrm>
          <a:prstGeom prst="rect">
            <a:avLst/>
          </a:prstGeom>
        </p:spPr>
      </p:pic>
      <p:sp>
        <p:nvSpPr>
          <p:cNvPr id="37" name="文本框 36"/>
          <p:cNvSpPr txBox="1"/>
          <p:nvPr/>
        </p:nvSpPr>
        <p:spPr>
          <a:xfrm>
            <a:off x="7797165" y="3760470"/>
            <a:ext cx="2951480" cy="368300"/>
          </a:xfrm>
          <a:prstGeom prst="rect">
            <a:avLst/>
          </a:prstGeom>
          <a:noFill/>
        </p:spPr>
        <p:txBody>
          <a:bodyPr wrap="square" rtlCol="0">
            <a:spAutoFit/>
          </a:bodyPr>
          <a:p>
            <a:r>
              <a:rPr lang="zh-CN" altLang="en-US"/>
              <a:t>图3-2-12硬调画面效果</a:t>
            </a:r>
            <a:endParaRPr lang="zh-CN" altLang="en-US"/>
          </a:p>
        </p:txBody>
      </p:sp>
      <p:sp>
        <p:nvSpPr>
          <p:cNvPr id="39" name="文本框 38"/>
          <p:cNvSpPr txBox="1"/>
          <p:nvPr/>
        </p:nvSpPr>
        <p:spPr>
          <a:xfrm>
            <a:off x="6252845" y="6064885"/>
            <a:ext cx="5497830" cy="368300"/>
          </a:xfrm>
          <a:prstGeom prst="rect">
            <a:avLst/>
          </a:prstGeom>
          <a:noFill/>
          <a:ln w="9525">
            <a:noFill/>
          </a:ln>
        </p:spPr>
        <p:txBody>
          <a:bodyPr wrap="square">
            <a:spAutoFit/>
          </a:bodyPr>
          <a:p>
            <a:pPr marL="0" indent="0" algn="ctr"/>
            <a:r>
              <a:rPr lang="zh-CN" sz="1800" b="0">
                <a:ea typeface="宋体" panose="02010600030101010101" pitchFamily="2" charset="-122"/>
              </a:rPr>
              <a:t>图3-2-13硬调画面效果</a:t>
            </a:r>
            <a:endParaRPr lang="zh-CN" altLang="en-US" sz="1800" b="0">
              <a:ea typeface="宋体" panose="02010600030101010101" pitchFamily="2" charset="-122"/>
            </a:endParaRPr>
          </a:p>
        </p:txBody>
      </p:sp>
      <p:graphicFrame>
        <p:nvGraphicFramePr>
          <p:cNvPr id="40" name="表格 39"/>
          <p:cNvGraphicFramePr/>
          <p:nvPr/>
        </p:nvGraphicFramePr>
        <p:xfrm>
          <a:off x="3889375" y="337693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42" name="文本框 41"/>
          <p:cNvSpPr txBox="1"/>
          <p:nvPr/>
        </p:nvSpPr>
        <p:spPr>
          <a:xfrm>
            <a:off x="1028700" y="2788920"/>
            <a:ext cx="3060700" cy="460375"/>
          </a:xfrm>
          <a:prstGeom prst="rect">
            <a:avLst/>
          </a:prstGeom>
          <a:noFill/>
        </p:spPr>
        <p:txBody>
          <a:bodyPr wrap="squar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4.硬调画面</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文本框 42"/>
          <p:cNvSpPr txBox="1"/>
          <p:nvPr/>
        </p:nvSpPr>
        <p:spPr>
          <a:xfrm>
            <a:off x="1119505" y="3256915"/>
            <a:ext cx="5911850" cy="1476375"/>
          </a:xfrm>
          <a:prstGeom prst="rect">
            <a:avLst/>
          </a:prstGeom>
          <a:noFill/>
        </p:spPr>
        <p:txBody>
          <a:bodyPr wrap="square" rtlCol="0">
            <a:spAutoFit/>
          </a:bodyPr>
          <a:p>
            <a:pPr indent="457200" eaLnBrk="1" latinLnBrk="0" hangingPunct="1"/>
            <a:r>
              <a:rPr lang="zh-CN" sz="1800">
                <a:solidFill>
                  <a:schemeClr val="tx1">
                    <a:lumMod val="50000"/>
                    <a:lumOff val="50000"/>
                  </a:schemeClr>
                </a:solidFill>
                <a:latin typeface="微软雅黑" panose="020B0503020204020204" pitchFamily="34" charset="-122"/>
                <a:ea typeface="微软雅黑" panose="020B0503020204020204" pitchFamily="34" charset="-122"/>
              </a:rPr>
              <a:t>硬调画面看起来明暗齐全，但是硬调之前缺少丰富的层次过渡。硬调画面一般缺少细腻的质感描绘，给人一种粗旷、尖锐和生硬的感觉。硬调画面的基本特征是物体对象亮度等级差距大，画面反差很大。这种画面主要应用在环境艰苦严峻或者是刻画人物的硬朗性格方面。</a:t>
            </a:r>
            <a:endParaRPr lang="zh-CN" sz="18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1100455" y="4733290"/>
            <a:ext cx="3060700" cy="460375"/>
          </a:xfrm>
          <a:prstGeom prst="rect">
            <a:avLst/>
          </a:prstGeom>
          <a:noFill/>
        </p:spPr>
        <p:txBody>
          <a:bodyPr wrap="squar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5.软调画面</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文本框 44"/>
          <p:cNvSpPr txBox="1"/>
          <p:nvPr/>
        </p:nvSpPr>
        <p:spPr>
          <a:xfrm>
            <a:off x="1028700" y="5279390"/>
            <a:ext cx="6021705" cy="1476375"/>
          </a:xfrm>
          <a:prstGeom prst="rect">
            <a:avLst/>
          </a:prstGeom>
          <a:noFill/>
        </p:spPr>
        <p:txBody>
          <a:bodyPr wrap="square" rtlCol="0">
            <a:spAutoFit/>
          </a:bodyPr>
          <a:p>
            <a:pPr indent="457200" eaLnBrk="1" latinLnBrk="0" hangingPunct="1"/>
            <a:r>
              <a:rPr lang="zh-CN" sz="1800">
                <a:solidFill>
                  <a:schemeClr val="tx1">
                    <a:lumMod val="50000"/>
                    <a:lumOff val="50000"/>
                  </a:schemeClr>
                </a:solidFill>
                <a:latin typeface="微软雅黑" panose="020B0503020204020204" pitchFamily="34" charset="-122"/>
                <a:ea typeface="微软雅黑" panose="020B0503020204020204" pitchFamily="34" charset="-122"/>
              </a:rPr>
              <a:t>软调画面中往往没有最亮与最暗的光线层次，相邻亮度间距非常细小，而且亮暗过渡非常丰富。给人以柔和、舒适和亲切的感受。软调画面的基本特征是物体对象亮度间距小，也就是画面反差叫嚣。适用于宁静、安详或亲切的环境中。</a:t>
            </a:r>
            <a:endParaRPr lang="zh-CN" sz="18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03</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063052" y="3832374"/>
              <a:ext cx="1783300"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自然光与人工光</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270000" cy="307340"/>
          </a:xfrm>
          <a:prstGeom prst="rect">
            <a:avLst/>
          </a:prstGeom>
          <a:noFill/>
        </p:spPr>
        <p:txBody>
          <a:bodyPr wrap="none" lIns="0" tIns="0" rIns="0" bIns="0" rtlCol="0">
            <a:spAutoFit/>
          </a:bodyPr>
          <a:lstStyle/>
          <a:p>
            <a:pPr algn="l"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一、自然光</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919480" y="946785"/>
            <a:ext cx="11198225" cy="5477510"/>
          </a:xfrm>
          <a:prstGeom prst="rect">
            <a:avLst/>
          </a:prstGeom>
          <a:noFill/>
        </p:spPr>
        <p:txBody>
          <a:bodyPr wrap="square" rtlCol="0">
            <a:spAutoFit/>
          </a:bodyPr>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自然光中对我们影响最大的是太阳，即便是夜晚的月光其实也是月球反射而来的太阳光。虽然其他的天体与自然界中各种生物光也可以对我们产生照明的影响，但是效果极其微弱就不在此讨论。自然光会随着时间、季节、气候、地理的不同而产生变化。自然光的千变万化也为我们带来了非常丰富的光线造型效果。</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自然光的特点主要有以下几个方面：</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1.光线亮度的变化</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以我们居住在北半球的生活经验里，都知道太阳在一天之中最亮的时候是中午，日出与日落的光线相比之下非常微弱。而一年中夏季的中午又是最亮的时候，冬季的日出日落更加的微弱。</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2.光线颜色的变化</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阳光在一天之中颜色会产生巨大的变化，这种变化正好可以用色温来表示，在太阳升出和降下地平线时色温变化最快。在地平线左右时阳光的色温在1000K左右呈现出浓重的红色。太阳升起20分钟左右时色温就会达到3000K左右，阳光呈现出橙红色。阳光的色温在十点时开始较为稳定，一直到傍晚之前色温在5500K左右轻微浮动。如果到了日落于地平线时色温又降为1000K。在阴雨天气时色温通常会上升到6800K到7500K左右。</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3.光线性质的变化</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晴天的时候，太阳会直接照射在被摄体上而且几乎没有遮挡，在这种情况下阳光产生的光线属于直射光也就是硬光。此时阳光照射过程的衰减也十分微弱，我们将会得到非常充足的光线用于曝光。在多云或阴天的情况下，阳光会被云层阻挡，光线在传播的过程中会由硬光变为软光，使得被照射物体笼罩在没有阴影的柔和光线下。同时这个过程因为存在大量的折射和散射，光线的衰减会比阳光直射严重得多。</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4.光线角度的变化</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早晨和傍晚太阳会非常接近地平线，这两个时间段有较为明显的特点：一是太阳距离地面较近，光线几乎水平照射被摄物体，被摄体面朝太阳的一侧会受直射光照射，并在另一面留下长长的投影。二是太阳距地面参照物比较近，其上升和降落的过程会比较明显。</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上午与下午这两个时段中太阳处于天空中较高的位置，光线穿过大气层的厚度明显减少，被散射和折射的光线也对应减少，此时太阳的亮度达到最高。同时太阳相对地面的角度在15度和60度之间，阳光开始从水平照射变成高位俯射大地。这个时间段的阳光既有一定的高度，又有一定的照射角度，非常有利于表现景物的立体感、形态、质感。</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中午的阳光是一天中最高的时候，与地面形成60度到90度的角度。北半球中低纬度的夏季，太阳几乎垂直射向地面，此时光线损失最小。夏季中午的光线可以产生明显的顶光效果，对象受光面与阴影面的亮度间距也会很大。这往往会导致被摄体缺少细腻的表现层次。强光和顶光还容易使人物面部产生过于浓重的阴影，使人物形象丑化。但是中午的光线也可用于表达环境的酷热与干燥。</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270000" cy="307340"/>
          </a:xfrm>
          <a:prstGeom prst="rect">
            <a:avLst/>
          </a:prstGeom>
          <a:noFill/>
        </p:spPr>
        <p:txBody>
          <a:bodyPr wrap="none" lIns="0" tIns="0" rIns="0" bIns="0" rtlCol="0">
            <a:spAutoFit/>
          </a:bodyPr>
          <a:lstStyle/>
          <a:p>
            <a:pPr algn="l"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一、人工光</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919480" y="946785"/>
            <a:ext cx="11198225" cy="4030980"/>
          </a:xfrm>
          <a:prstGeom prst="rect">
            <a:avLst/>
          </a:prstGeom>
          <a:noFill/>
        </p:spPr>
        <p:txBody>
          <a:bodyPr wrap="square" rtlCol="0">
            <a:spAutoFit/>
          </a:bodyPr>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人工光泛指非自然的由人类制造的光线。如果说太阳照亮了我们的白天，那么人工光则点亮了我们的黑夜。这种光源在我们生活中随处可见，火把、蜡烛、钨丝灯、LED灯、影视灯光都属于人工光。但本节内容提到的人工光主要指专供影视剧制作的影视灯具。</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1.人工光的优点</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（1）人工光可以不受自然及环境的限制，灵活的对物体打光。</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（2）人工光可以自由的设置灯位，通过灯位的调整可以制造多种灯光效果。</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（3）人工光可以调整光线亮度，还可以营造画面中亮暗的比例差异，达成多种影调效果。</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（4）人工光源的色温可以不受时间的限制，选择的灵活性更大。</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2.人工光的缺点</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（1）人工光的亮度相比自然光而言微不足道，光源与对象的距离变化会使光线亮度明显变化。</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（2）影视灯光的器材准备工作较为繁琐，增加了剧组人员的工作负担。</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（3）影视灯光必须有电才可以工作，如果没有电源则无法工作。</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（4）以往各种聚光灯因为发光原理的问题容易在使用中损坏，现在流行的LED影视灯光如果使用电池则会受电池电量的影响而耽误拍摄。</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有关自然光与人工光的优缺点可以简单的理解成，自然光的优点就是人工光的缺点，人工光的优点就是自然光的缺点。两种光源各有利弊，需要在实际使用中利用各自的优点为大家所用。</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2794000" cy="307340"/>
          </a:xfrm>
          <a:prstGeom prst="rect">
            <a:avLst/>
          </a:prstGeom>
          <a:noFill/>
        </p:spPr>
        <p:txBody>
          <a:bodyPr wrap="none" lIns="0" tIns="0" rIns="0" bIns="0" rtlCol="0">
            <a:spAutoFit/>
          </a:bodyPr>
          <a:lstStyle/>
          <a:p>
            <a:pPr algn="l"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三、常见的影视灯具简介</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919480" y="946785"/>
            <a:ext cx="11198225" cy="5908040"/>
          </a:xfrm>
          <a:prstGeom prst="rect">
            <a:avLst/>
          </a:prstGeom>
          <a:noFill/>
        </p:spPr>
        <p:txBody>
          <a:bodyPr wrap="square" rtlCol="0">
            <a:spAutoFit/>
          </a:bodyPr>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（1）石英卤素灯</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石英卤素灯的发明解决了以往钨丝灯的光损失、色温降低以及寿命问题，在性能上比钨丝灯具有明显优势。同时它在设计上比早期类似功率的灯泡要小了很多，是灯光设备变得更小更加便携。石英卤素灯的色温通常在3200K左右，使用时可能会需要搭配合适的色片来纠正这种第色温。使用石英灯时要牢记：不要直接用手握住石英灯，因为手上的皮肤会分泌油脂，油脂将会与石英罩发生反应，导致在开灯时石英罩上形成气泡，最严重时气泡将会在开灯之后膨胀知道爆炸。如果不小心触碰灯泡，可以用软布沾少量异丙醇清洁。即便如此在使用时也应先开灯并对着空旷的区域，如果爆炸也可以将损失降到最低。</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（2）金属卤素放电灯（HMI灯）</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这种灯具具有以下几种优势：它是一个非常接近点光源的人造放电灯具。而且在照射时色带频谱非常宽广，可以带来很高的色彩还原指数。此外它正常工作时的色温在5600K，可以很好的模拟日光效果。它的发光效率也比以往的钨丝灯强大很多，1200W的HMI灯相当于5000W的钨丝灯撞上日光滤色片之后的亮度。同时因为发光效率很高，在同样的亮度下HMI灯发出的温度是更低的，可以避免烤着演员（在小空间使用大功率灯光甚至可以使冬天的室内变成夏天）。但是这种灯也有缺点，相比其他更加廉价的灯光，HMI灯的售价也好租金也好都属于较高的水平，在一定程度上增加了摄制预算。</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（3）荧光灯</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荧光灯也是一种常见的影视灯光，但是此处所指的荧光灯主要是由Kino Flo设计生产的无频闪的日光灯和钨丝灯色温的荧光灯。我们日常使用的荧光灯强行作影视灯光时常常会出现两种问题：一、日常所用荧光灯会有一种奇怪的绿色色温，在拍摄时会产生很诡异的感觉。二、日常用的荧光灯会出现频闪。虽然在有些快门速度下可以避开频闪，但是在拍摄升格画面时快门速度会比平常开的更高，这个时候频闪的问题就不可避免了。Kino灯就比较好的解决了这两个问题。而且在使用的时候温度也是较低的，不会产生过多的热量。而且Kino有两种色温3200K和5500K，在色温的适应性上也比较好。</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（4）LED灯</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LED（Light Emitting Diode），也就是发光二极管，是一种能够将电能转化为可见光的固态的半导体器件，它可以直接把电转化为光。最早期的LED灯只能发出单色的灯光，经过多年的发展进化，如今专业的LED灯因为性能优异开始流行起来。LED灯对比老式灯光，发热的量非常小（但是较高瓦数的灯光需要主动散热，否则寿命将会大大降低）避免了大量使用大功率灯光时炙烤演员的情况。LED灯的发光效率极高，120W的LED灯相当于1200W左右的白炽灯。正常使用状态下它的使用寿命也非常长，短则50000小时多则100000小时,远高于其他种类的影视灯光。LED影视灯经过很多年的发展完善，现在高端产品中显色指数可以做到高达99，在色彩还原上也比较出彩。有些公司生产的便携式LED影视灯，不仅色温可调甚至还有RGB光效，一盏灯光就可以产生各种色彩。还有些LED灯还内置了模拟电视频闪、警灯、闪电的程序，以往需要专业设备才能制作的光效现如今唾手可得。在小型LED影视灯中甚至发展出了完全防水的小型灯光，让普通人和小型剧组也可以轻松的在水中打光。但是LED灯光虽然有着万般优点，但是还是没有完全替代所有灯光的原因就是造价高昂，这算是LED灯为数不多的缺点之一。</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5694" y="332829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9028" y="3502421"/>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Oval 14"/>
          <p:cNvSpPr>
            <a:spLocks noChangeArrowheads="1"/>
          </p:cNvSpPr>
          <p:nvPr/>
        </p:nvSpPr>
        <p:spPr bwMode="auto">
          <a:xfrm>
            <a:off x="1975694" y="4768453"/>
            <a:ext cx="767953" cy="763488"/>
          </a:xfrm>
          <a:prstGeom prst="ellipse">
            <a:avLst/>
          </a:prstGeom>
          <a:solidFill>
            <a:schemeClr val="accent3"/>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15"/>
          <p:cNvGrpSpPr/>
          <p:nvPr/>
        </p:nvGrpSpPr>
        <p:grpSpPr bwMode="auto">
          <a:xfrm>
            <a:off x="2194472" y="5016251"/>
            <a:ext cx="366117" cy="317004"/>
            <a:chOff x="0" y="0"/>
            <a:chExt cx="346" cy="301"/>
          </a:xfrm>
        </p:grpSpPr>
        <p:sp>
          <p:nvSpPr>
            <p:cNvPr id="33" name="Freeform 16"/>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7"/>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2966890" y="1744499"/>
            <a:ext cx="8791077" cy="1144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教学目标：</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光线的使用是影视剧制作中必不可少的条件，通过掌握光线的性质和光线的设计运用以及掌握基础的控光工具，使学生了解如何为影视剧布置光线。要求学生能够根据所拍摄场景选择合适的光源和控制光线的基础方法，通过对光的控制达到符合剧本情节的影视作品。</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21"/>
          <p:cNvSpPr>
            <a:spLocks noChangeArrowheads="1"/>
          </p:cNvSpPr>
          <p:nvPr/>
        </p:nvSpPr>
        <p:spPr bwMode="auto">
          <a:xfrm>
            <a:off x="2966720" y="3256915"/>
            <a:ext cx="88328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sym typeface="Arial" panose="020B0604020202020204" pitchFamily="34" charset="0"/>
              </a:rPr>
              <a:t>教学重点：</a:t>
            </a:r>
            <a:endParaRPr lang="en-US" altLang="zh-CN" sz="2000" b="1" dirty="0" smtClean="0">
              <a:solidFill>
                <a:schemeClr val="accent1"/>
              </a:solidFill>
              <a:latin typeface="+mn-ea"/>
              <a:ea typeface="+mn-ea"/>
              <a:sym typeface="Arial" panose="020B0604020202020204" pitchFamily="34" charset="0"/>
            </a:endParaRPr>
          </a:p>
          <a:p>
            <a:pPr>
              <a:lnSpc>
                <a:spcPct val="120000"/>
              </a:lnSpc>
            </a:pPr>
            <a:r>
              <a:rPr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掌握光线的分类和性质以及与影视剧布光的知识要点，掌握与光线有关的各种工具的使用方法，能够布置出合理的灯光效果。</a:t>
            </a:r>
            <a:endParaRPr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22"/>
          <p:cNvSpPr>
            <a:spLocks noChangeArrowheads="1"/>
          </p:cNvSpPr>
          <p:nvPr/>
        </p:nvSpPr>
        <p:spPr bwMode="auto">
          <a:xfrm>
            <a:off x="2966890" y="4768453"/>
            <a:ext cx="9079109"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a:solidFill>
                  <a:schemeClr val="accent1"/>
                </a:solidFill>
                <a:latin typeface="+mn-ea"/>
                <a:ea typeface="+mn-ea"/>
                <a:sym typeface="Arial" panose="020B0604020202020204" pitchFamily="34" charset="0"/>
              </a:rPr>
              <a:t>教学难点</a:t>
            </a:r>
            <a:r>
              <a:rPr lang="zh-CN" altLang="en-US" sz="2000" b="1" dirty="0" smtClean="0">
                <a:solidFill>
                  <a:schemeClr val="accent1"/>
                </a:solidFill>
                <a:latin typeface="+mn-ea"/>
                <a:ea typeface="+mn-ea"/>
                <a:sym typeface="Arial" panose="020B0604020202020204" pitchFamily="34" charset="0"/>
              </a:rPr>
              <a:t>：</a:t>
            </a:r>
            <a:endParaRPr lang="en-US" altLang="zh-CN" sz="2000" b="1" dirty="0" smtClean="0">
              <a:solidFill>
                <a:schemeClr val="accent1"/>
              </a:solidFill>
              <a:latin typeface="+mn-ea"/>
              <a:ea typeface="+mn-ea"/>
              <a:sym typeface="Arial" panose="020B0604020202020204" pitchFamily="34" charset="0"/>
            </a:endParaRPr>
          </a:p>
          <a:p>
            <a:pPr>
              <a:lnSpc>
                <a:spcPct val="120000"/>
              </a:lnSpc>
            </a:pPr>
            <a:r>
              <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对光的调整方法和根据剧情布置合适的光线。</a:t>
            </a:r>
            <a:endPar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文本框 39"/>
          <p:cNvSpPr txBox="1"/>
          <p:nvPr/>
        </p:nvSpPr>
        <p:spPr>
          <a:xfrm>
            <a:off x="880973" y="267892"/>
            <a:ext cx="1219200" cy="368935"/>
          </a:xfrm>
          <a:prstGeom prst="rect">
            <a:avLst/>
          </a:prstGeom>
          <a:noFill/>
        </p:spPr>
        <p:txBody>
          <a:bodyPr wrap="none" lIns="0" tIns="0" rIns="0" bIns="0" rtlCol="0">
            <a:spAutoFit/>
          </a:bodyPr>
          <a:lstStyle/>
          <a:p>
            <a:pPr algn="l"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光的运用</a:t>
            </a:r>
            <a:endPar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26181" y="2050008"/>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14:bounceEnd="30000">
                                          <p:cBhvr additive="base">
                                            <p:cTn id="32" dur="500" fill="hold"/>
                                            <p:tgtEl>
                                              <p:spTgt spid="38"/>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14:presetBounceEnd="30000">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14:bounceEnd="30000">
                                          <p:cBhvr additive="base">
                                            <p:cTn id="50"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6" grpId="0" bldLvl="0" animBg="1"/>
          <p:bldP spid="26" grpId="1" bldLvl="0" animBg="1"/>
          <p:bldP spid="31" grpId="0" bldLvl="0" animBg="1"/>
          <p:bldP spid="31" grpId="1" bldLvl="0" animBg="1"/>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6" grpId="0" bldLvl="0" animBg="1"/>
          <p:bldP spid="26" grpId="1" bldLvl="0" animBg="1"/>
          <p:bldP spid="31" grpId="0" bldLvl="0" animBg="1"/>
          <p:bldP spid="31" grpId="1" bldLvl="0" animBg="1"/>
          <p:bldP spid="37" grpId="0"/>
          <p:bldP spid="38" grpId="0"/>
          <p:bldP spid="3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04</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177366" y="3832374"/>
              <a:ext cx="1554672"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基础照明设计</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778000" cy="307340"/>
          </a:xfrm>
          <a:prstGeom prst="rect">
            <a:avLst/>
          </a:prstGeom>
          <a:noFill/>
        </p:spPr>
        <p:txBody>
          <a:bodyPr wrap="none" lIns="0" tIns="0" rIns="0" bIns="0" rtlCol="0">
            <a:spAutoFit/>
          </a:bodyPr>
          <a:lstStyle/>
          <a:p>
            <a:pPr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一、基本布光法</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文本框 99"/>
          <p:cNvSpPr txBox="1"/>
          <p:nvPr/>
        </p:nvSpPr>
        <p:spPr>
          <a:xfrm>
            <a:off x="723900" y="808672"/>
            <a:ext cx="5080000" cy="2030095"/>
          </a:xfrm>
          <a:prstGeom prst="rect">
            <a:avLst/>
          </a:prstGeom>
          <a:noFill/>
          <a:ln w="9525">
            <a:noFill/>
          </a:ln>
        </p:spPr>
        <p:txBody>
          <a:bodyPr>
            <a:spAutoFit/>
          </a:bodyPr>
          <a:p>
            <a:pPr marL="0" indent="266700" eaLnBrk="1" latinLnBrk="0" hangingPunct="1"/>
            <a:r>
              <a:rPr lang="zh-CN" sz="1400" b="0">
                <a:solidFill>
                  <a:schemeClr val="tx1">
                    <a:lumMod val="50000"/>
                    <a:lumOff val="50000"/>
                  </a:schemeClr>
                </a:solidFill>
                <a:latin typeface="微软雅黑" panose="020B0503020204020204" pitchFamily="34" charset="-122"/>
                <a:ea typeface="微软雅黑" panose="020B0503020204020204" pitchFamily="34" charset="-122"/>
              </a:rPr>
              <a:t>在影视剧制作过程中不管是灯光还是摄影，做好单人镜头可以说是人物镜头里最基本也是最重要的任务。本节内容就从单人照明出发，综合前三节的具体布光方式来学习对人物的照明办法。</a:t>
            </a:r>
            <a:endParaRPr lang="zh-CN" sz="24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6700" eaLnBrk="1" latinLnBrk="0" hangingPunct="1"/>
            <a:r>
              <a:rPr lang="zh-CN" sz="14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影视剧单人布光中三点式布光法是最基础的布光方式，还可以从三点式布光法出发作布光的减法和加法形成新的布光方式。三点式布光法中的“三点”分别指的是三个光源，它们是主光、辅助光、轮廓光。这三种光线在同一个画面中互相补充同时也互相制约，在实际操作中一定要协调好三者的关系。</a:t>
            </a:r>
            <a:endParaRPr lang="zh-CN" altLang="en-US" sz="14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3889375" y="1943417"/>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4" name="图片 3"/>
          <p:cNvPicPr/>
          <p:nvPr/>
        </p:nvPicPr>
        <p:blipFill>
          <a:blip r:embed="rId2"/>
          <a:stretch>
            <a:fillRect/>
          </a:stretch>
        </p:blipFill>
        <p:spPr>
          <a:xfrm>
            <a:off x="6789420" y="520065"/>
            <a:ext cx="4946015" cy="2532380"/>
          </a:xfrm>
          <a:prstGeom prst="rect">
            <a:avLst/>
          </a:prstGeom>
          <a:noFill/>
          <a:ln w="9525">
            <a:noFill/>
          </a:ln>
        </p:spPr>
      </p:pic>
      <p:sp>
        <p:nvSpPr>
          <p:cNvPr id="5" name="文本框 4"/>
          <p:cNvSpPr txBox="1"/>
          <p:nvPr/>
        </p:nvSpPr>
        <p:spPr>
          <a:xfrm>
            <a:off x="6789420" y="3195638"/>
            <a:ext cx="5080000" cy="2622550"/>
          </a:xfrm>
          <a:prstGeom prst="rect">
            <a:avLst/>
          </a:prstGeom>
          <a:noFill/>
          <a:ln w="9525">
            <a:noFill/>
          </a:ln>
        </p:spPr>
        <p:txBody>
          <a:bodyPr>
            <a:spAutoFit/>
          </a:bodyPr>
          <a:p>
            <a:pPr marL="0" indent="0"/>
            <a:r>
              <a:rPr lang="en-US" altLang="zh-CN" sz="1050" b="0">
                <a:ea typeface="宋体" panose="02010600030101010101" pitchFamily="2" charset="-122"/>
              </a:rPr>
              <a:t>                                              </a:t>
            </a:r>
            <a:r>
              <a:rPr lang="zh-CN" sz="1050" b="0">
                <a:ea typeface="宋体" panose="02010600030101010101" pitchFamily="2" charset="-122"/>
              </a:rPr>
              <a:t>图3-4-1 三点式布光法效果</a:t>
            </a:r>
            <a:endParaRPr lang="zh-CN" sz="1050" b="0">
              <a:ea typeface="宋体" panose="02010600030101010101" pitchFamily="2" charset="-122"/>
            </a:endParaRPr>
          </a:p>
          <a:p>
            <a:pPr marL="0" indent="457200" eaLnBrk="1" latinLnBrk="0" hangingPunct="1"/>
            <a:r>
              <a:rPr lang="zh-CN" sz="14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在三点式布光法中主光承担着人物、环境的塑造人物。主光的光线要比较明亮并能在画面中形成一个明显的光线方向，同时使人物的面貌特征和景物的外形特点突出的表现出来。辅助光可以柔化主光在人物、景物上形成的阴影，产生丰富的影调层次。同时辅助光可以与主光形成一定的光比，能够产生合适的画面影调和光线气氛。轮廓光的主要作用是把人物从背景环境中分离出来。尤其是当人物与背景环境的色彩、亮度接近时，轮廓光的作用将更加重要。同时轮廓光还能够表现人物的轮廓线条，使人物更加富有立体感。</a:t>
            </a:r>
            <a:r>
              <a:rPr lang="en-US" sz="14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en-US" sz="14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5"/>
          <p:cNvGraphicFramePr/>
          <p:nvPr/>
        </p:nvGraphicFramePr>
        <p:xfrm>
          <a:off x="3889375" y="4381817"/>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7" name="图片 6"/>
          <p:cNvPicPr/>
          <p:nvPr/>
        </p:nvPicPr>
        <p:blipFill>
          <a:blip r:embed="rId3"/>
          <a:stretch>
            <a:fillRect/>
          </a:stretch>
        </p:blipFill>
        <p:spPr>
          <a:xfrm>
            <a:off x="643890" y="3195955"/>
            <a:ext cx="5240020" cy="2426335"/>
          </a:xfrm>
          <a:prstGeom prst="rect">
            <a:avLst/>
          </a:prstGeom>
          <a:noFill/>
          <a:ln w="9525">
            <a:noFill/>
          </a:ln>
        </p:spPr>
      </p:pic>
      <p:sp>
        <p:nvSpPr>
          <p:cNvPr id="8" name="文本框 7"/>
          <p:cNvSpPr txBox="1"/>
          <p:nvPr/>
        </p:nvSpPr>
        <p:spPr>
          <a:xfrm>
            <a:off x="2108835" y="5633085"/>
            <a:ext cx="2079625" cy="414020"/>
          </a:xfrm>
          <a:prstGeom prst="rect">
            <a:avLst/>
          </a:prstGeom>
          <a:noFill/>
          <a:ln w="9525">
            <a:noFill/>
          </a:ln>
        </p:spPr>
        <p:txBody>
          <a:bodyPr wrap="square">
            <a:spAutoFit/>
          </a:bodyPr>
          <a:p>
            <a:pPr marL="0" indent="0" algn="ctr"/>
            <a:r>
              <a:rPr lang="zh-CN" sz="1050" b="0">
                <a:ea typeface="宋体" panose="02010600030101010101" pitchFamily="2" charset="-122"/>
              </a:rPr>
              <a:t>图3-4-2 一点式布光法效果</a:t>
            </a:r>
            <a:r>
              <a:rPr lang="en-US" sz="1050" b="0">
                <a:latin typeface="宋体" panose="02010600030101010101" pitchFamily="2" charset="-122"/>
                <a:ea typeface="宋体" panose="02010600030101010101" pitchFamily="2" charset="-122"/>
              </a:rPr>
              <a:t> </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778000" cy="307340"/>
          </a:xfrm>
          <a:prstGeom prst="rect">
            <a:avLst/>
          </a:prstGeom>
          <a:noFill/>
        </p:spPr>
        <p:txBody>
          <a:bodyPr wrap="none" lIns="0" tIns="0" rIns="0" bIns="0" rtlCol="0">
            <a:spAutoFit/>
          </a:bodyPr>
          <a:lstStyle/>
          <a:p>
            <a:pPr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一、基本布光法</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3" name="表格 2"/>
          <p:cNvGraphicFramePr/>
          <p:nvPr>
            <p:custDataLst>
              <p:tags r:id="rId1"/>
            </p:custDataLst>
          </p:nvPr>
        </p:nvGraphicFramePr>
        <p:xfrm>
          <a:off x="3889375" y="1943417"/>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6" name="表格 5"/>
          <p:cNvGraphicFramePr/>
          <p:nvPr/>
        </p:nvGraphicFramePr>
        <p:xfrm>
          <a:off x="3889375" y="4381817"/>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22" name="图片 22" descr="图3-19"/>
          <p:cNvPicPr>
            <a:picLocks noChangeAspect="1"/>
          </p:cNvPicPr>
          <p:nvPr/>
        </p:nvPicPr>
        <p:blipFill>
          <a:blip r:embed="rId2"/>
          <a:stretch>
            <a:fillRect/>
          </a:stretch>
        </p:blipFill>
        <p:spPr>
          <a:xfrm>
            <a:off x="7899400" y="356235"/>
            <a:ext cx="3743325" cy="1557655"/>
          </a:xfrm>
          <a:prstGeom prst="rect">
            <a:avLst/>
          </a:prstGeom>
        </p:spPr>
      </p:pic>
      <p:pic>
        <p:nvPicPr>
          <p:cNvPr id="21" name="图片 21" descr="图3-20"/>
          <p:cNvPicPr>
            <a:picLocks noChangeAspect="1"/>
          </p:cNvPicPr>
          <p:nvPr/>
        </p:nvPicPr>
        <p:blipFill>
          <a:blip r:embed="rId3"/>
          <a:stretch>
            <a:fillRect/>
          </a:stretch>
        </p:blipFill>
        <p:spPr>
          <a:xfrm>
            <a:off x="7941310" y="2392680"/>
            <a:ext cx="3749040" cy="1554480"/>
          </a:xfrm>
          <a:prstGeom prst="rect">
            <a:avLst/>
          </a:prstGeom>
        </p:spPr>
      </p:pic>
      <p:pic>
        <p:nvPicPr>
          <p:cNvPr id="23" name="图片 23" descr="图3-21"/>
          <p:cNvPicPr>
            <a:picLocks noChangeAspect="1"/>
          </p:cNvPicPr>
          <p:nvPr/>
        </p:nvPicPr>
        <p:blipFill>
          <a:blip r:embed="rId4"/>
          <a:stretch>
            <a:fillRect/>
          </a:stretch>
        </p:blipFill>
        <p:spPr>
          <a:xfrm>
            <a:off x="7952105" y="4381500"/>
            <a:ext cx="3809365" cy="1581785"/>
          </a:xfrm>
          <a:prstGeom prst="rect">
            <a:avLst/>
          </a:prstGeom>
        </p:spPr>
      </p:pic>
      <p:sp>
        <p:nvSpPr>
          <p:cNvPr id="2" name="文本框 1"/>
          <p:cNvSpPr txBox="1"/>
          <p:nvPr/>
        </p:nvSpPr>
        <p:spPr>
          <a:xfrm>
            <a:off x="8517255" y="1888490"/>
            <a:ext cx="2512060" cy="275590"/>
          </a:xfrm>
          <a:prstGeom prst="rect">
            <a:avLst/>
          </a:prstGeom>
          <a:noFill/>
        </p:spPr>
        <p:txBody>
          <a:bodyPr wrap="square" rtlCol="0">
            <a:spAutoFit/>
          </a:bodyPr>
          <a:p>
            <a:r>
              <a:rPr lang="zh-CN" altLang="en-US" sz="1200"/>
              <a:t>图3-4-3 两点式布光法效果一</a:t>
            </a:r>
            <a:endParaRPr lang="zh-CN" altLang="en-US" sz="1200"/>
          </a:p>
        </p:txBody>
      </p:sp>
      <p:sp>
        <p:nvSpPr>
          <p:cNvPr id="9" name="文本框 8"/>
          <p:cNvSpPr txBox="1"/>
          <p:nvPr/>
        </p:nvSpPr>
        <p:spPr>
          <a:xfrm>
            <a:off x="8739505" y="3931285"/>
            <a:ext cx="2298065" cy="368300"/>
          </a:xfrm>
          <a:prstGeom prst="rect">
            <a:avLst/>
          </a:prstGeom>
          <a:noFill/>
        </p:spPr>
        <p:txBody>
          <a:bodyPr wrap="square" rtlCol="0">
            <a:spAutoFit/>
          </a:bodyPr>
          <a:p>
            <a:endParaRPr lang="zh-CN" altLang="en-US"/>
          </a:p>
        </p:txBody>
      </p:sp>
      <p:sp>
        <p:nvSpPr>
          <p:cNvPr id="10" name="文本框 9"/>
          <p:cNvSpPr txBox="1"/>
          <p:nvPr/>
        </p:nvSpPr>
        <p:spPr>
          <a:xfrm>
            <a:off x="7077075" y="3989070"/>
            <a:ext cx="5080000" cy="275590"/>
          </a:xfrm>
          <a:prstGeom prst="rect">
            <a:avLst/>
          </a:prstGeom>
          <a:noFill/>
          <a:ln w="9525">
            <a:noFill/>
          </a:ln>
        </p:spPr>
        <p:txBody>
          <a:bodyPr>
            <a:spAutoFit/>
          </a:bodyPr>
          <a:p>
            <a:pPr marL="0" indent="266700" algn="ctr"/>
            <a:r>
              <a:rPr lang="zh-CN" sz="1200" b="0">
                <a:ea typeface="宋体" panose="02010600030101010101" pitchFamily="2" charset="-122"/>
              </a:rPr>
              <a:t>图3-4-4 两点式布光法效果</a:t>
            </a:r>
            <a:endParaRPr lang="zh-CN" altLang="en-US" sz="1200"/>
          </a:p>
        </p:txBody>
      </p:sp>
      <p:graphicFrame>
        <p:nvGraphicFramePr>
          <p:cNvPr id="11" name="表格 10"/>
          <p:cNvGraphicFramePr/>
          <p:nvPr/>
        </p:nvGraphicFramePr>
        <p:xfrm>
          <a:off x="3889375" y="3250565"/>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5" name="文本框 14"/>
          <p:cNvSpPr txBox="1"/>
          <p:nvPr/>
        </p:nvSpPr>
        <p:spPr>
          <a:xfrm>
            <a:off x="7233285" y="5993130"/>
            <a:ext cx="5080000" cy="275590"/>
          </a:xfrm>
          <a:prstGeom prst="rect">
            <a:avLst/>
          </a:prstGeom>
          <a:noFill/>
          <a:ln w="9525">
            <a:noFill/>
          </a:ln>
        </p:spPr>
        <p:txBody>
          <a:bodyPr>
            <a:spAutoFit/>
          </a:bodyPr>
          <a:p>
            <a:pPr marL="0" indent="266700" algn="ctr"/>
            <a:r>
              <a:rPr lang="zh-CN" sz="1200" b="0">
                <a:ea typeface="宋体" panose="02010600030101010101" pitchFamily="2" charset="-122"/>
              </a:rPr>
              <a:t>图3-4-5 四点式布光法效果</a:t>
            </a:r>
            <a:endParaRPr lang="zh-CN" altLang="en-US" sz="1200"/>
          </a:p>
        </p:txBody>
      </p:sp>
      <p:graphicFrame>
        <p:nvGraphicFramePr>
          <p:cNvPr id="16" name="表格 15"/>
          <p:cNvGraphicFramePr/>
          <p:nvPr/>
        </p:nvGraphicFramePr>
        <p:xfrm>
          <a:off x="3889375" y="337693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8" name="文本框 17"/>
          <p:cNvSpPr txBox="1"/>
          <p:nvPr/>
        </p:nvSpPr>
        <p:spPr>
          <a:xfrm>
            <a:off x="855345" y="1005205"/>
            <a:ext cx="6654165" cy="4399915"/>
          </a:xfrm>
          <a:prstGeom prst="rect">
            <a:avLst/>
          </a:prstGeom>
          <a:noFill/>
        </p:spPr>
        <p:txBody>
          <a:bodyPr wrap="square" rtlCol="0">
            <a:spAutoFit/>
          </a:bodyPr>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在三点式布光法的基础上我们可以分别做减法和加法。减法的三点式布光法可以形成一点式布光法和两点式布光法。一点式布光法指的是只有一个光源的情况下或者是追求一支灯光的照明效果时的布光方法。这种光线的布置方法首先可以适应预算极低，剧组人员非常紧凑时的拍摄状态，但是在人物造型的丰富程度上肯定是要稍逊一筹的。可是布置灯光的效果上，并非是灯光数量越多越好，有时候一盏决定性的主光足以塑造出令人震撼的效果。所以一点式布光法在实际操作中不仅仅是一种应对极低预算的方法。</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两点式布光法是使用两盏灯的布光方法，这种布光方式主要有两种用法：一盏灯作为主光，一盏灯作为辅助光。这种布光方式在主光为人物和场景进行照明和塑形的基础上，增加了辅助光来控制光比和细节，比一点式布光法的效果更为丰富和细腻；另一种布光方式是一盏灯光作为主光，一盏灯作为轮廓光。这种布光方式在主光确定的前提下，主要用来分离人物和背景。要注意的是当把前侧光作为主光时，轮廓光最好出现在主光形成的暗面，这样可以使轮廓光更加明显也使得画面层次感更丰富。</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在三点式布光法的基础上做加法我们就得到了四点式布光法。首先多出来的第四点光源，我们可以把它作为另一盏轮廓光使用。使用两盏灯从不同的方向作侧逆光照明，可以产生更加丰满的轮廓光效果。还可以将第四盏灯作为背景光，专门照亮背景或者打亮背景中重要的景物提醒观众对此处的景物多加注意。也可做修饰光，产生提升人物神采的眼神光。还可以做修饰光，专门打亮人物服饰或者佩戴物以此来突出表现人物细节。</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20" name="表格 19"/>
          <p:cNvGraphicFramePr/>
          <p:nvPr/>
        </p:nvGraphicFramePr>
        <p:xfrm>
          <a:off x="3889375" y="3942397"/>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2286000" cy="307340"/>
          </a:xfrm>
          <a:prstGeom prst="rect">
            <a:avLst/>
          </a:prstGeom>
          <a:noFill/>
        </p:spPr>
        <p:txBody>
          <a:bodyPr wrap="none" lIns="0" tIns="0" rIns="0" bIns="0" rtlCol="0">
            <a:spAutoFit/>
          </a:bodyPr>
          <a:lstStyle/>
          <a:p>
            <a:pPr algn="l"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二、室内外布光要领</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3" name="表格 2"/>
          <p:cNvGraphicFramePr/>
          <p:nvPr>
            <p:custDataLst>
              <p:tags r:id="rId1"/>
            </p:custDataLst>
          </p:nvPr>
        </p:nvGraphicFramePr>
        <p:xfrm>
          <a:off x="3889375" y="1943417"/>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6" name="表格 5"/>
          <p:cNvGraphicFramePr/>
          <p:nvPr/>
        </p:nvGraphicFramePr>
        <p:xfrm>
          <a:off x="3889375" y="4381817"/>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9" name="文本框 8"/>
          <p:cNvSpPr txBox="1"/>
          <p:nvPr/>
        </p:nvSpPr>
        <p:spPr>
          <a:xfrm>
            <a:off x="8739505" y="3931285"/>
            <a:ext cx="2298065" cy="368300"/>
          </a:xfrm>
          <a:prstGeom prst="rect">
            <a:avLst/>
          </a:prstGeom>
          <a:noFill/>
        </p:spPr>
        <p:txBody>
          <a:bodyPr wrap="square" rtlCol="0">
            <a:spAutoFit/>
          </a:bodyPr>
          <a:p>
            <a:endParaRPr lang="zh-CN" altLang="en-US"/>
          </a:p>
        </p:txBody>
      </p:sp>
      <p:graphicFrame>
        <p:nvGraphicFramePr>
          <p:cNvPr id="11" name="表格 10"/>
          <p:cNvGraphicFramePr/>
          <p:nvPr/>
        </p:nvGraphicFramePr>
        <p:xfrm>
          <a:off x="3889375" y="3250565"/>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6" name="表格 15"/>
          <p:cNvGraphicFramePr/>
          <p:nvPr/>
        </p:nvGraphicFramePr>
        <p:xfrm>
          <a:off x="3889375" y="337693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8" name="文本框 17"/>
          <p:cNvSpPr txBox="1"/>
          <p:nvPr/>
        </p:nvSpPr>
        <p:spPr>
          <a:xfrm>
            <a:off x="1244600" y="807720"/>
            <a:ext cx="10988040" cy="6123940"/>
          </a:xfrm>
          <a:prstGeom prst="rect">
            <a:avLst/>
          </a:prstGeom>
          <a:noFill/>
        </p:spPr>
        <p:txBody>
          <a:bodyPr wrap="square" rtlCol="0">
            <a:spAutoFit/>
          </a:bodyPr>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室内拍摄往往不受自然和时间因素的影响，并且室内拍摄可以很好的布置灯具也有着充足的电源设备，主创可以根据作品的需要，相较容易的布置光线来达成期望的光效。但是室内灯光的布置也有其困难之处。比如在小空间内布光可能会遇到，灯具大小不合适、灯架等承托设备容易穿帮、室内外灯光亮度难以平衡的问题。在大空间布光时，低成本剧组又容易遇到主灯灯具亮度不足以支撑大空间照明这种情况。</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如果在小空间布光时，最好使用轻便易隐藏的小型灯具，很多的影视灯光因为需要使用交流电供电，会在灯的后面拖着一根常常的电线，所以小空间环境内有镜头运动的时候就一定要注意穿帮的问题。不过因为小空间内对景深的要求相对较低，所以可以开大光圈来拍摄而且如今的专业电影机也好还是准专业的微单也好，高感光性能较胶片与早期数字电影机有了长足的进步。这种进步使如今的我们在弱光下创作有了更高的自由度，所以有时候使用一盏低亮度并由电池供电的LED灯会有奇效。</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在大空间布光时，低成本剧组还有同学们最常遇到的就是灯光亮度不足以打亮整个空间，或者是灯光的数量不够，无法覆盖整个空间。如果剧组的灯具亮度或数量有欠缺，则需要首先考虑利用现场光再结合布置影视灯光来拍摄，但是在这种情况下就有可能牺牲画面的氛围。而且在大空间内拍摄通常比较追求大景深的布光，有可能会要求摄影缩小光圈来拍摄，亮度不足的情况可能会雪上加霜。这种情况下为了保证画面的信噪比也就是噪点较少，首先尽可能打开环境里的所有灯光以提升空间亮度，再使用广角镜头或者较短焦距的镜头来获得大景深，如果景深还是难以达到要求最后再考虑使用小光圈和高感光度来拍摄。</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在室内拍摄时，除了打亮空间符合基础摄影要求的任务外，还要保证灯光亮度、色温与时间、环境相匹配的问题，也就是光影不能出现跳脱或不匹配的情况。比如在模拟白天日景的光线时，模拟日光的光源亮度应当高于室内的光线亮度并足以使景物或门窗在室内的环境中留下阴影。如果室内的光线高于室外的光线，就会使的模拟的日景变成夜景的感觉，这样就失去了布光的时间感。但是也不能使室外的灯光亮度过高，这样会因为室外的光线过于强烈甚至可能会超过相机的宽容度范围，同时在拍摄室内戏时也要注意不可无规律无章法的堆叠光线，这样会导致灯光增多也会导致影子增多，对拍摄的干扰和对气氛的破坏也会变多。在色温使用上要记得日落日出的光线通常带有一点点橙色的色调，模拟这些光线时需要使用低色温的灯具。在夜景拍摄时，通常室外的夜景不仅亮度低于室内，还会在色温上表现出高色温的特征，拥有蓝色或者淡蓝色的色调。但是夜景的室外灯光比如路灯又通常是橙色的，所以在拍摄夜景时要尤为注意灯光色温的搭配。</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室外光线的处理方式主要是利用自然光线，辅以影视灯光或者反光板来打光。自然光线拥有高亮度、高还原度的优势。自然光随着时间的变化光位、性质、色温、亮度等会随之变化。这些变化我们是无法控制的，所以在拍摄时只能利用这些变化或者等待合适的光线出现之后再进行拍摄。此外还要注意的是，自然光因为强度很高会有非常多的环境光照射在被摄物体上，比如在草地上拍摄人物时，人物面部的下巴、鼻子、脸颊的下半部分通常会映上草地的绿色反光。这中环境光我们可以使用遮挡或者利用人工光冲淡不良环境光的影响。在日出日落的时间段拍摄，因为天空中光线变化极快，所以拍摄之前一定要提前演练避免错失拍摄时机。</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但是无论室内外的光线还是使用何种技术进行照明，影视剧制作中的光线最重要的就是保持提前设计好的光影效果贯穿整个影片。创作者需要在影片中整体把握光照强度、角度、性质、色温等，才能创作出统一的光线韵味。</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20" name="表格 19"/>
          <p:cNvGraphicFramePr/>
          <p:nvPr/>
        </p:nvGraphicFramePr>
        <p:xfrm>
          <a:off x="3889375" y="3942397"/>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p:nvPr/>
        </p:nvSpPr>
        <p:spPr>
          <a:xfrm>
            <a:off x="740743" y="1096045"/>
            <a:ext cx="5062393" cy="506730"/>
          </a:xfrm>
          <a:prstGeom prst="rect">
            <a:avLst/>
          </a:prstGeom>
          <a:noFill/>
        </p:spPr>
        <p:txBody>
          <a:bodyPr wrap="square" rtlCol="0">
            <a:spAutoFit/>
          </a:bodyPr>
          <a:lstStyle/>
          <a:p>
            <a:pPr>
              <a:lnSpc>
                <a:spcPct val="150000"/>
              </a:lnSpc>
            </a:pPr>
            <a:r>
              <a:rPr lang="zh-CN" b="1" dirty="0">
                <a:solidFill>
                  <a:srgbClr val="113A52"/>
                </a:solidFill>
                <a:latin typeface="微软雅黑" panose="020B0503020204020204" pitchFamily="34" charset="-122"/>
                <a:ea typeface="微软雅黑" panose="020B0503020204020204" pitchFamily="34" charset="-122"/>
              </a:rPr>
              <a:t>思考与练习：</a:t>
            </a:r>
            <a:endParaRPr lang="zh-CN" b="1" dirty="0">
              <a:solidFill>
                <a:srgbClr val="113A5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026535" y="2680335"/>
            <a:ext cx="5238115" cy="2306955"/>
          </a:xfrm>
          <a:prstGeom prst="rect">
            <a:avLst/>
          </a:prstGeom>
          <a:noFill/>
        </p:spPr>
        <p:txBody>
          <a:bodyPr wrap="square" rtlCol="0">
            <a:spAutoFit/>
          </a:bodyPr>
          <a:p>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、光线有哪些分类？其表现特点又是什么？</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2、什么是色温？色温对影片拍摄有什么影响？</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3、什么光线可以充当主光？如何认识主光的地位和作用？</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4、什么影响了影调？</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5、何为高调画面？何为低调画面？如何实现这种画面？</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6、何为硬调画面？何为软调画面？如何实现这种画面？</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7、自然光有什么特点？如何利用？</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8、人工光有什么特点？如何利用？</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9、什么是三点式布光法？</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3116580" y="2176780"/>
            <a:ext cx="6624955" cy="3456305"/>
          </a:xfrm>
          <a:prstGeom prst="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116"/>
          <p:cNvSpPr/>
          <p:nvPr/>
        </p:nvSpPr>
        <p:spPr bwMode="auto">
          <a:xfrm>
            <a:off x="1328420" y="1887855"/>
            <a:ext cx="10661650" cy="3312160"/>
          </a:xfrm>
          <a:prstGeom prst="roundRect">
            <a:avLst/>
          </a:prstGeom>
          <a:solidFill>
            <a:schemeClr val="accent1"/>
          </a:solidFill>
          <a:ln w="9525">
            <a:noFill/>
            <a:round/>
          </a:ln>
        </p:spPr>
        <p:txBody>
          <a:bodyPr vert="horz" wrap="square" lIns="128580" tIns="64290" rIns="128580" bIns="64290" numCol="1" rtlCol="0" anchor="ctr" anchorCtr="0" compatLnSpc="1"/>
          <a:lstStyle/>
          <a:p>
            <a:r>
              <a:rPr lang="zh-CN" altLang="en-US" sz="2000" b="1" dirty="0">
                <a:solidFill>
                  <a:schemeClr val="bg1"/>
                </a:solidFill>
                <a:latin typeface="黑体" panose="02010609060101010101" pitchFamily="49" charset="-122"/>
                <a:ea typeface="黑体" panose="02010609060101010101" pitchFamily="49" charset="-122"/>
              </a:rPr>
              <a:t>英语中的摄影（Photograph)来自于希腊文，原意是光画，就使用光线来作画的意思。这有别于画笔和颜料来描绘图像的绘画艺术形式。由此可见光线与影像的关系之密切。光线对于摄影的重要性，不仅在于没有光线就没有图像，同时它还是描绘事物、塑造人物形象、表达思想情感的重要手段。因此掌握影视剧中光线的知识与造型规律，就成了本章内容的重要课题。</a:t>
            </a:r>
            <a:endParaRPr lang="zh-CN" altLang="en-US" sz="2000" b="1" dirty="0">
              <a:solidFill>
                <a:schemeClr val="bg1"/>
              </a:solidFill>
              <a:latin typeface="黑体" panose="02010609060101010101" pitchFamily="49" charset="-122"/>
              <a:ea typeface="黑体" panose="02010609060101010101" pitchFamily="49" charset="-122"/>
            </a:endParaRPr>
          </a:p>
        </p:txBody>
      </p:sp>
      <p:sp>
        <p:nvSpPr>
          <p:cNvPr id="40" name="文本框 39"/>
          <p:cNvSpPr txBox="1"/>
          <p:nvPr/>
        </p:nvSpPr>
        <p:spPr>
          <a:xfrm>
            <a:off x="880973" y="267892"/>
            <a:ext cx="1219200" cy="368935"/>
          </a:xfrm>
          <a:prstGeom prst="rect">
            <a:avLst/>
          </a:prstGeom>
          <a:noFill/>
        </p:spPr>
        <p:txBody>
          <a:bodyPr wrap="none" lIns="0" tIns="0" rIns="0" bIns="0" rtlCol="0">
            <a:spAutoFit/>
          </a:bodyPr>
          <a:p>
            <a:pPr algn="l"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光的运用</a:t>
            </a:r>
            <a:endPar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4453"/>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01</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405996" y="3832374"/>
              <a:ext cx="1097415"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认识光线</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524000" cy="307340"/>
          </a:xfrm>
          <a:prstGeom prst="rect">
            <a:avLst/>
          </a:prstGeom>
          <a:noFill/>
        </p:spPr>
        <p:txBody>
          <a:bodyPr wrap="none" lIns="0" tIns="0" rIns="0" bIns="0" rtlCol="0">
            <a:spAutoFit/>
          </a:bodyPr>
          <a:lstStyle/>
          <a:p>
            <a:pPr algn="l"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一</a:t>
            </a:r>
            <a:r>
              <a:rPr lang="zh-CN" altLang="en-US" sz="200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、光的亮度</a:t>
            </a:r>
            <a:endParaRPr lang="zh-CN" altLang="en-US" sz="200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1250950" y="1075055"/>
            <a:ext cx="10434955" cy="2030095"/>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光线最重要的元素就是“光度”。光度是发光强度在指定方向上的密度，但经常被误解成照度。它是光线发光强度和光线在物体表面所呈现亮度的总称。摄影中的光度是指物体的表面寿光元的照射所呈现出的亮度。</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影视布光的实际操作中，同学们可以选择更为直观的照度和亮度来作为布光的实际参考数值。照度指的是被射物体表面的受光程度，以单位面积上所接受的光通量来表示，单位为勒克斯（Lx）或尺·烛光（fc）。亮度指发光面上沿视线方向的单位面积上的发光强度，即被摄体在一定的光照条件下所表现出的表面明亮程度，单位是尼特（nit）或烛光/平方米（cd/m2）。</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524000" cy="307340"/>
          </a:xfrm>
          <a:prstGeom prst="rect">
            <a:avLst/>
          </a:prstGeom>
          <a:noFill/>
        </p:spPr>
        <p:txBody>
          <a:bodyPr wrap="none" lIns="0" tIns="0" rIns="0" bIns="0" rtlCol="0">
            <a:spAutoFit/>
          </a:bodyPr>
          <a:lstStyle/>
          <a:p>
            <a:pPr defTabSz="964565"/>
            <a:r>
              <a:rPr lang="zh-CN" altLang="en-US" sz="200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二、光的质感</a:t>
            </a:r>
            <a:endParaRPr lang="zh-CN" altLang="en-US" sz="200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1244600" y="808355"/>
            <a:ext cx="10434955" cy="583565"/>
          </a:xfrm>
          <a:prstGeom prst="rect">
            <a:avLst/>
          </a:prstGeom>
          <a:noFill/>
        </p:spPr>
        <p:txBody>
          <a:bodyPr wrap="square" rtlCol="0">
            <a:spAutoFit/>
          </a:bodyPr>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光的质感分为软、硬两种特性，分别代表软光和硬光。所谓硬光即强烈的直射光，光线产生的阴影清晰浓重，轮廓鲜明，反差较高：所谓软光，指的是漫射性光线，光线产生的阴影柔和，轮廓较为模糊，反差较低。</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图3-1"/>
          <p:cNvPicPr>
            <a:picLocks noChangeAspect="1"/>
          </p:cNvPicPr>
          <p:nvPr/>
        </p:nvPicPr>
        <p:blipFill>
          <a:blip r:embed="rId1"/>
          <a:stretch>
            <a:fillRect/>
          </a:stretch>
        </p:blipFill>
        <p:spPr>
          <a:xfrm>
            <a:off x="3620770" y="1528445"/>
            <a:ext cx="2219325" cy="3329305"/>
          </a:xfrm>
          <a:prstGeom prst="rect">
            <a:avLst/>
          </a:prstGeom>
        </p:spPr>
      </p:pic>
      <p:graphicFrame>
        <p:nvGraphicFramePr>
          <p:cNvPr id="7" name="表格 6"/>
          <p:cNvGraphicFramePr/>
          <p:nvPr>
            <p:custDataLst>
              <p:tags r:id="rId2"/>
            </p:custDataLst>
          </p:nvPr>
        </p:nvGraphicFramePr>
        <p:xfrm>
          <a:off x="6429375" y="312420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9" name="文本框 8"/>
          <p:cNvSpPr txBox="1"/>
          <p:nvPr/>
        </p:nvSpPr>
        <p:spPr>
          <a:xfrm>
            <a:off x="3980815" y="4912995"/>
            <a:ext cx="1651000" cy="252730"/>
          </a:xfrm>
          <a:prstGeom prst="rect">
            <a:avLst/>
          </a:prstGeom>
          <a:noFill/>
          <a:ln w="9525">
            <a:noFill/>
          </a:ln>
        </p:spPr>
        <p:txBody>
          <a:bodyPr wrap="square">
            <a:spAutoFit/>
          </a:bodyPr>
          <a:p>
            <a:pPr marL="0" indent="0" algn="ctr"/>
            <a:r>
              <a:rPr lang="zh-CN" sz="1050" b="0">
                <a:ea typeface="宋体" panose="02010600030101010101" pitchFamily="2" charset="-122"/>
              </a:rPr>
              <a:t>图3-1-1软光效果</a:t>
            </a:r>
            <a:endParaRPr lang="zh-CN" altLang="en-US"/>
          </a:p>
        </p:txBody>
      </p:sp>
      <p:pic>
        <p:nvPicPr>
          <p:cNvPr id="10" name="图片 3" descr="图3-2"/>
          <p:cNvPicPr>
            <a:picLocks noChangeAspect="1"/>
          </p:cNvPicPr>
          <p:nvPr/>
        </p:nvPicPr>
        <p:blipFill>
          <a:blip r:embed="rId3"/>
          <a:stretch>
            <a:fillRect/>
          </a:stretch>
        </p:blipFill>
        <p:spPr>
          <a:xfrm>
            <a:off x="7546340" y="1456690"/>
            <a:ext cx="2266950" cy="3401695"/>
          </a:xfrm>
          <a:prstGeom prst="rect">
            <a:avLst/>
          </a:prstGeom>
        </p:spPr>
      </p:pic>
      <p:graphicFrame>
        <p:nvGraphicFramePr>
          <p:cNvPr id="11" name="表格 10"/>
          <p:cNvGraphicFramePr/>
          <p:nvPr/>
        </p:nvGraphicFramePr>
        <p:xfrm>
          <a:off x="6429375" y="312420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3" name="文本框 12"/>
          <p:cNvSpPr txBox="1"/>
          <p:nvPr/>
        </p:nvSpPr>
        <p:spPr>
          <a:xfrm>
            <a:off x="8013065" y="4912995"/>
            <a:ext cx="1461770" cy="252730"/>
          </a:xfrm>
          <a:prstGeom prst="rect">
            <a:avLst/>
          </a:prstGeom>
          <a:noFill/>
          <a:ln w="9525">
            <a:noFill/>
          </a:ln>
        </p:spPr>
        <p:txBody>
          <a:bodyPr wrap="square">
            <a:spAutoFit/>
          </a:bodyPr>
          <a:p>
            <a:pPr marL="0" indent="0"/>
            <a:r>
              <a:rPr lang="zh-CN" sz="1050" b="0">
                <a:ea typeface="宋体" panose="02010600030101010101" pitchFamily="2" charset="-122"/>
              </a:rPr>
              <a:t>图3-1-2硬光效果</a:t>
            </a:r>
            <a:endParaRPr lang="zh-CN" altLang="en-US"/>
          </a:p>
        </p:txBody>
      </p:sp>
      <p:sp>
        <p:nvSpPr>
          <p:cNvPr id="14" name="文本框 13"/>
          <p:cNvSpPr txBox="1"/>
          <p:nvPr/>
        </p:nvSpPr>
        <p:spPr>
          <a:xfrm>
            <a:off x="1433195" y="5525135"/>
            <a:ext cx="10036175" cy="1568450"/>
          </a:xfrm>
          <a:prstGeom prst="rect">
            <a:avLst/>
          </a:prstGeom>
          <a:noFill/>
        </p:spPr>
        <p:txBody>
          <a:bodyPr wrap="square" rtlCol="0">
            <a:spAutoFit/>
          </a:bodyPr>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在实际布光的操作中，光源的发光面积是光线软硬的决定性因素。发光面积越大，光线越柔和，反之则会变硬。因为光源面积越大，可以产生更多没有方向性的散射光。产生光源包围被照射主体的柔和效果。</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除此之外还有一个重要因素决定了光线的软硬那就是距离。同样的光源面积，距离被照射主体的距离越近越柔和，反之则会更硬。这是因为当距离拉远时，光线会由散射光变得更加偏向直射光，此时光线的质感偏向硬光。</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a:p>
            <a:pPr indent="457200" eaLnBrk="1" latinLnBrk="0" hangingPunct="1"/>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如果更加简要的概括如何产生软光和硬光，可以用光源的有效面积来形容。光源的有效面积综合考虑了光源的发光面积和光源与被照射主体之间的距离。这样可以理论结合实践避免单一的变量形容不够准确的情况。</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524000" cy="307340"/>
          </a:xfrm>
          <a:prstGeom prst="rect">
            <a:avLst/>
          </a:prstGeom>
          <a:noFill/>
        </p:spPr>
        <p:txBody>
          <a:bodyPr wrap="none" lIns="0" tIns="0" rIns="0" bIns="0" rtlCol="0">
            <a:spAutoFit/>
          </a:bodyPr>
          <a:lstStyle/>
          <a:p>
            <a:pPr algn="l"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三、光的颜色</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1244600" y="880110"/>
            <a:ext cx="10434955" cy="6185535"/>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在很早之前人们会认为光线是无色透明的，在1666年伟大的科学家牛顿把光线通过三棱镜分解为由赤、橙、黄、绿、青、蓝、紫等色光。由此证明了白光是由各种不同的色光组成的。</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如今经过研究发现激发人眼色彩感觉的是光的波长，光线不同的波长产生的色彩感觉不同。比如产生蓝色感觉的光波长在450nm～500nm，而产生黄色感觉的光波长在560nm～590nm。同时每种色光范围内有不同程度的色彩变化，如波长640nm～760nm范围内的红光也不是同一种红色，而是有着轻微差异的红色光。同样在两种色光之间如红色和橙色也存在着逐渐过渡的色彩。所以光谱中的色彩非常之丰富，色彩种类远大于牛顿通过三棱镜分解出来的7中色彩。</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人工光源由于光源种类的不同、发光原理和方式不同，因此光谱成分也各不相同。长期以来人们白天生活在阳光下，晚间在油灯或电灯下生活，并不会感受到光线色彩有太明显的差役，都会把它们感受成白光，这是因为人眼有非常强大的色彩适应性的缘故。但是曾经的电影胶卷与如今的数字电影机都没有这种色彩适应能力，它们对白光色度的适应能力非常有限。</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为了表示白光色度的概念，我们用色温来体现。色温是利用绝对黑体辐射光的色度与温度关系来表示白光色度的一种方法。所谓绝对黑体是指不反光也不透光的物质，可以把投射在上面的光线全部吸收的物体。绝对黑体在实验上一般采用炭块。把炭块放在密封炉中加热，随着温度的变化，炭块的发出的颜色也在变化。从低温时的暗红色到高温时的青白色。这说明了在不同的温度下，物体辐射出的光谱成分会发生一定的变化。同时也揭示了辐射物体所呈现的光色与它的温度有着内在的联系。于是人们就用辐射物体所达到的温度来表示它所发出的光色。由于色温最初由物理学家开尔文制定，因此由他的名字的英文大写字母“K”来作为色温的单位。色温=光源温度－（－273）。一般来说不同色温的辐射白光反映了光线中红色光和蓝色光比例的不同。当辐射光源温度较低时（如3000摄氏度），产生的红色光比例较多，而蓝色光比例较少。这样最终的光线看起来就有些偏红。当辐射光源温度较高时（如6000摄氏度），会产生较多的蓝色光，而红色光的比例则相应减少，这样光线最终看起来会有些偏蓝。</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524000" cy="307340"/>
          </a:xfrm>
          <a:prstGeom prst="rect">
            <a:avLst/>
          </a:prstGeom>
          <a:noFill/>
        </p:spPr>
        <p:txBody>
          <a:bodyPr wrap="none" lIns="0" tIns="0" rIns="0" bIns="0" rtlCol="0">
            <a:spAutoFit/>
          </a:bodyPr>
          <a:lstStyle/>
          <a:p>
            <a:pPr algn="l"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三、光的颜色</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812800" y="1024255"/>
            <a:ext cx="5815330" cy="6185535"/>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热辐射光源在发光原理上与绝对黑体加热时的情况基本一致，它们都具有连续的光谱。所以热辐射光源在使用色温概念时会与摄氏温度具有对应性。但是很多气体放电光源因其属于先行或带状光谱成分，在使用色温概念时通常不具有对应性。所以大多使用相关色温的概念，所谓相关色温是指气体放电光源所发出的光色与绝对黑体在一定温度下所呈现出的光色最为接近时的状态。相关色温不能完全表现光线的色度，所以不能很好的表明光线的性质。因此在使用相关色温的概念时还需要结合显色指数来综合考虑光线的质量。</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光源显色指数是衡量光线照明质量的重要参数。光源的显色性如何直接决定了对景物的色彩还原能力。这个参数对于现在流行的影视LED灯光来说尤为重要。通常来说我们认为阳光是显色最好的光源，原因上文已经讲到阳光是具有赤橙黄绿青蓝紫的连续光谱，所以景物的色彩在阳光照射下还原的最为真实。所以我们就把阳光作为衡量人造光源显色指数的一个参考标准。当人工光源完全达到阳光显色标准时，光源的显色指数为100。光源的的显色指数越接近100，表示光源的色显色性能越好，这种光线照射下的景物色彩还原越接近真实。光源的显色指数越低，表示光源的显色指数越差，景物色彩失真的程度就越大。 </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4" descr="图3-3"/>
          <p:cNvPicPr>
            <a:picLocks noChangeAspect="1"/>
          </p:cNvPicPr>
          <p:nvPr/>
        </p:nvPicPr>
        <p:blipFill>
          <a:blip r:embed="rId1"/>
          <a:stretch>
            <a:fillRect/>
          </a:stretch>
        </p:blipFill>
        <p:spPr>
          <a:xfrm>
            <a:off x="7581265" y="462915"/>
            <a:ext cx="4450715" cy="6307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02</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405995" y="3832374"/>
              <a:ext cx="1097415"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光的分类</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tags/tag1.xml><?xml version="1.0" encoding="utf-8"?>
<p:tagLst xmlns:p="http://schemas.openxmlformats.org/presentationml/2006/main">
  <p:tag name="KSO_WM_UNIT_TABLE_BEAUTIFY" val="smartTable{2586bbee-8a55-4223-bb9c-e92ab03c1bbc}"/>
</p:tagLst>
</file>

<file path=ppt/tags/tag2.xml><?xml version="1.0" encoding="utf-8"?>
<p:tagLst xmlns:p="http://schemas.openxmlformats.org/presentationml/2006/main">
  <p:tag name="KSO_WM_UNIT_TABLE_BEAUTIFY" val="smartTable{1e5b2a8d-509f-4389-a5cd-26d45c5794d4}"/>
</p:tagLst>
</file>

<file path=ppt/tags/tag3.xml><?xml version="1.0" encoding="utf-8"?>
<p:tagLst xmlns:p="http://schemas.openxmlformats.org/presentationml/2006/main">
  <p:tag name="KSO_WM_UNIT_TABLE_BEAUTIFY" val="smartTable{1e5b2a8d-509f-4389-a5cd-26d45c5794d4}"/>
</p:tagLst>
</file>

<file path=ppt/tags/tag4.xml><?xml version="1.0" encoding="utf-8"?>
<p:tagLst xmlns:p="http://schemas.openxmlformats.org/presentationml/2006/main">
  <p:tag name="KSO_WM_UNIT_TABLE_BEAUTIFY" val="smartTable{1e5b2a8d-509f-4389-a5cd-26d45c5794d4}"/>
</p:tagLst>
</file>

<file path=ppt/tags/tag5.xml><?xml version="1.0" encoding="utf-8"?>
<p:tagLst xmlns:p="http://schemas.openxmlformats.org/presentationml/2006/main">
  <p:tag name="ISPRING_ULTRA_SCORM_COURSE_ID" val="5C59FC7C-E338-4715-8495-9C7788F2516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24.pptx"/>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11977</Words>
  <Application>WPS 演示</Application>
  <PresentationFormat>自定义</PresentationFormat>
  <Paragraphs>263</Paragraphs>
  <Slides>24</Slides>
  <Notes>22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Arial</vt:lpstr>
      <vt:lpstr>宋体</vt:lpstr>
      <vt:lpstr>Wingdings</vt:lpstr>
      <vt:lpstr>Calibri</vt:lpstr>
      <vt:lpstr>微软雅黑</vt:lpstr>
      <vt:lpstr>方正兰亭纤黑_GBK</vt:lpstr>
      <vt:lpstr>Agency FB</vt:lpstr>
      <vt:lpstr>黑体</vt:lpstr>
      <vt:lpstr>Arial Unicode MS</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思思</cp:lastModifiedBy>
  <cp:revision>8</cp:revision>
  <dcterms:created xsi:type="dcterms:W3CDTF">2016-10-17T14:00:00Z</dcterms:created>
  <dcterms:modified xsi:type="dcterms:W3CDTF">2021-02-26T11:26:50Z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601FD70035D242C5BE89896411B07793</vt:lpwstr>
  </property>
  <property fmtid="{D5CDD505-2E9C-101B-9397-08002B2CF9AE}" pid="3" name="KSOProductBuildVer">
    <vt:lpwstr>2052-11.1.0.10353</vt:lpwstr>
  </property>
</Properties>
</file>